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338" r:id="rId3"/>
    <p:sldId id="395" r:id="rId4"/>
    <p:sldId id="398" r:id="rId5"/>
    <p:sldId id="400" r:id="rId6"/>
    <p:sldId id="402" r:id="rId7"/>
    <p:sldId id="269" r:id="rId8"/>
    <p:sldId id="377" r:id="rId9"/>
    <p:sldId id="381" r:id="rId10"/>
    <p:sldId id="352" r:id="rId11"/>
    <p:sldId id="392" r:id="rId12"/>
    <p:sldId id="268" r:id="rId13"/>
    <p:sldId id="407" r:id="rId14"/>
    <p:sldId id="385" r:id="rId15"/>
    <p:sldId id="372" r:id="rId16"/>
    <p:sldId id="382" r:id="rId17"/>
    <p:sldId id="383" r:id="rId18"/>
    <p:sldId id="408" r:id="rId19"/>
    <p:sldId id="368" r:id="rId20"/>
    <p:sldId id="409" r:id="rId21"/>
    <p:sldId id="410" r:id="rId22"/>
    <p:sldId id="31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17F53C"/>
    <a:srgbClr val="97E45E"/>
    <a:srgbClr val="DEDEDE"/>
    <a:srgbClr val="E8E8E8"/>
    <a:srgbClr val="4BFF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55" autoAdjust="0"/>
    <p:restoredTop sz="85325" autoAdjust="0"/>
  </p:normalViewPr>
  <p:slideViewPr>
    <p:cSldViewPr>
      <p:cViewPr varScale="1">
        <p:scale>
          <a:sx n="74" d="100"/>
          <a:sy n="74" d="100"/>
        </p:scale>
        <p:origin x="-1308" y="-714"/>
      </p:cViewPr>
      <p:guideLst>
        <p:guide orient="horz" pos="2160"/>
        <p:guide pos="2880"/>
      </p:guideLst>
    </p:cSldViewPr>
  </p:slideViewPr>
  <p:notesTextViewPr>
    <p:cViewPr>
      <p:scale>
        <a:sx n="1" d="1"/>
        <a:sy n="1" d="1"/>
      </p:scale>
      <p:origin x="0" y="0"/>
    </p:cViewPr>
  </p:notesTextViewPr>
  <p:sorterViewPr>
    <p:cViewPr>
      <p:scale>
        <a:sx n="125" d="100"/>
        <a:sy n="125" d="100"/>
      </p:scale>
      <p:origin x="0" y="775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B45890-2271-429D-94DA-04D6FA55A5F2}" type="datetimeFigureOut">
              <a:rPr lang="en-US" smtClean="0"/>
              <a:t>10/6/2014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214106-48D1-4B21-955E-279DB2C8AC61}" type="slidenum">
              <a:rPr lang="en-US" smtClean="0"/>
              <a:t>‹#›</a:t>
            </a:fld>
            <a:endParaRPr lang="en-US"/>
          </a:p>
        </p:txBody>
      </p:sp>
    </p:spTree>
    <p:extLst>
      <p:ext uri="{BB962C8B-B14F-4D97-AF65-F5344CB8AC3E}">
        <p14:creationId xmlns:p14="http://schemas.microsoft.com/office/powerpoint/2010/main" val="4058194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a:t>
            </a:r>
            <a:r>
              <a:rPr lang="en-US" baseline="0" dirty="0"/>
              <a:t> </a:t>
            </a:r>
            <a:r>
              <a:rPr lang="en-US" baseline="0" dirty="0" smtClean="0"/>
              <a:t>I am </a:t>
            </a:r>
            <a:r>
              <a:rPr lang="en-US" baseline="0" dirty="0" err="1" smtClean="0"/>
              <a:t>Alon</a:t>
            </a:r>
            <a:r>
              <a:rPr lang="en-US" baseline="0" dirty="0" smtClean="0"/>
              <a:t> </a:t>
            </a:r>
            <a:r>
              <a:rPr lang="en-US" baseline="0" dirty="0" err="1" smtClean="0"/>
              <a:t>Faktor</a:t>
            </a:r>
            <a:r>
              <a:rPr lang="en-US" baseline="0" dirty="0" smtClean="0"/>
              <a:t> and this joint work with Michal </a:t>
            </a:r>
            <a:r>
              <a:rPr lang="en-US" baseline="0" dirty="0" err="1" smtClean="0"/>
              <a:t>Irani</a:t>
            </a:r>
            <a:r>
              <a:rPr lang="en-US" baseline="0" dirty="0" smtClean="0"/>
              <a:t>,</a:t>
            </a:r>
          </a:p>
          <a:p>
            <a:r>
              <a:rPr lang="en-US" b="1" dirty="0" smtClean="0">
                <a:solidFill>
                  <a:srgbClr val="00B050"/>
                </a:solidFill>
              </a:rPr>
              <a:t>Video Segmentation by Non-Local Consensus Voting</a:t>
            </a:r>
            <a:endParaRPr lang="en-US" dirty="0" smtClean="0"/>
          </a:p>
        </p:txBody>
      </p:sp>
      <p:sp>
        <p:nvSpPr>
          <p:cNvPr id="4" name="Slide Number Placeholder 3"/>
          <p:cNvSpPr>
            <a:spLocks noGrp="1"/>
          </p:cNvSpPr>
          <p:nvPr>
            <p:ph type="sldNum" sz="quarter" idx="10"/>
          </p:nvPr>
        </p:nvSpPr>
        <p:spPr/>
        <p:txBody>
          <a:bodyPr/>
          <a:lstStyle/>
          <a:p>
            <a:fld id="{DA214106-48D1-4B21-955E-279DB2C8AC61}" type="slidenum">
              <a:rPr lang="en-US" smtClean="0"/>
              <a:t>1</a:t>
            </a:fld>
            <a:endParaRPr lang="en-US"/>
          </a:p>
        </p:txBody>
      </p:sp>
    </p:spTree>
    <p:extLst>
      <p:ext uri="{BB962C8B-B14F-4D97-AF65-F5344CB8AC3E}">
        <p14:creationId xmlns:p14="http://schemas.microsoft.com/office/powerpoint/2010/main" val="2278382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214106-48D1-4B21-955E-279DB2C8AC61}" type="slidenum">
              <a:rPr lang="en-US" smtClean="0"/>
              <a:t>19</a:t>
            </a:fld>
            <a:endParaRPr lang="en-US"/>
          </a:p>
        </p:txBody>
      </p:sp>
    </p:spTree>
    <p:extLst>
      <p:ext uri="{BB962C8B-B14F-4D97-AF65-F5344CB8AC3E}">
        <p14:creationId xmlns:p14="http://schemas.microsoft.com/office/powerpoint/2010/main" val="2271540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214106-48D1-4B21-955E-279DB2C8AC61}" type="slidenum">
              <a:rPr lang="en-US" smtClean="0"/>
              <a:t>21</a:t>
            </a:fld>
            <a:endParaRPr lang="en-US"/>
          </a:p>
        </p:txBody>
      </p:sp>
    </p:spTree>
    <p:extLst>
      <p:ext uri="{BB962C8B-B14F-4D97-AF65-F5344CB8AC3E}">
        <p14:creationId xmlns:p14="http://schemas.microsoft.com/office/powerpoint/2010/main" val="874998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Rot="1" noChangeAspect="1" noTextEdit="1"/>
          </p:cNvSpPr>
          <p:nvPr>
            <p:ph type="sldImg"/>
          </p:nvPr>
        </p:nvSpPr>
        <p:spPr bwMode="auto">
          <a:noFill/>
          <a:ln>
            <a:solidFill>
              <a:srgbClr val="000000"/>
            </a:solidFill>
            <a:miter lim="800000"/>
            <a:headEnd/>
            <a:tailEnd/>
          </a:ln>
        </p:spPr>
      </p:sp>
      <p:sp>
        <p:nvSpPr>
          <p:cNvPr id="316418" name="Rectangle 3"/>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Lets conclude. </a:t>
            </a:r>
          </a:p>
          <a:p>
            <a:r>
              <a:rPr lang="en-US" sz="1200" kern="1200" dirty="0" smtClean="0">
                <a:solidFill>
                  <a:schemeClr val="tx1"/>
                </a:solidFill>
                <a:effectLst/>
                <a:latin typeface="+mn-lt"/>
                <a:ea typeface="+mn-ea"/>
                <a:cs typeface="+mn-cs"/>
              </a:rPr>
              <a:t>We saw how Finally, we obtain state-of-the-art results on the </a:t>
            </a:r>
            <a:r>
              <a:rPr lang="en-US" sz="1200" kern="1200" dirty="0" err="1" smtClean="0">
                <a:solidFill>
                  <a:schemeClr val="tx1"/>
                </a:solidFill>
                <a:effectLst/>
                <a:latin typeface="+mn-lt"/>
                <a:ea typeface="+mn-ea"/>
                <a:cs typeface="+mn-cs"/>
              </a:rPr>
              <a:t>SegTrack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benchmar</a:t>
            </a:r>
            <a:r>
              <a:rPr lang="en-US" sz="1200" kern="1200" dirty="0" smtClean="0">
                <a:solidFill>
                  <a:schemeClr val="tx1"/>
                </a:solidFill>
                <a:effectLst/>
                <a:latin typeface="+mn-lt"/>
                <a:ea typeface="+mn-ea"/>
                <a:cs typeface="+mn-cs"/>
              </a:rPr>
              <a:t> datasets and got very encouraging results on new challenging sequences.</a:t>
            </a:r>
          </a:p>
          <a:p>
            <a:r>
              <a:rPr lang="en-US" sz="1200" kern="1200" dirty="0" smtClean="0">
                <a:solidFill>
                  <a:schemeClr val="tx1"/>
                </a:solidFill>
                <a:effectLst/>
                <a:latin typeface="+mn-lt"/>
                <a:ea typeface="+mn-ea"/>
                <a:cs typeface="+mn-cs"/>
              </a:rPr>
              <a:t>Thank you for your attention.</a:t>
            </a:r>
          </a:p>
          <a:p>
            <a:endParaRPr lang="en-US" dirty="0" smtClean="0"/>
          </a:p>
        </p:txBody>
      </p:sp>
    </p:spTree>
    <p:extLst>
      <p:ext uri="{BB962C8B-B14F-4D97-AF65-F5344CB8AC3E}">
        <p14:creationId xmlns:p14="http://schemas.microsoft.com/office/powerpoint/2010/main" val="3741152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the problem we are trying to solve.</a:t>
            </a:r>
          </a:p>
          <a:p>
            <a:r>
              <a:rPr lang="en-US" dirty="0" smtClean="0"/>
              <a:t>Given</a:t>
            </a:r>
            <a:r>
              <a:rPr lang="en-US" baseline="0" dirty="0" smtClean="0"/>
              <a:t> a video sequence, our goal is to </a:t>
            </a:r>
            <a:r>
              <a:rPr lang="en-US" sz="1200" b="0" i="0" u="none" strike="noStrike" kern="1200" baseline="0" dirty="0" smtClean="0">
                <a:solidFill>
                  <a:schemeClr val="tx1"/>
                </a:solidFill>
                <a:latin typeface="+mn-lt"/>
                <a:ea typeface="+mn-ea"/>
                <a:cs typeface="+mn-cs"/>
              </a:rPr>
              <a:t>consistently </a:t>
            </a:r>
            <a:r>
              <a:rPr lang="en-US" sz="1200" b="0" i="0" u="none" strike="noStrike" kern="1200" baseline="0" dirty="0" err="1" smtClean="0">
                <a:solidFill>
                  <a:schemeClr val="tx1"/>
                </a:solidFill>
                <a:latin typeface="+mn-lt"/>
                <a:ea typeface="+mn-ea"/>
                <a:cs typeface="+mn-cs"/>
              </a:rPr>
              <a:t>seperate</a:t>
            </a:r>
            <a:r>
              <a:rPr lang="en-US" sz="1200" b="0" i="0" u="none" strike="noStrike" kern="1200" baseline="0" dirty="0" smtClean="0">
                <a:solidFill>
                  <a:schemeClr val="tx1"/>
                </a:solidFill>
                <a:latin typeface="+mn-lt"/>
                <a:ea typeface="+mn-ea"/>
                <a:cs typeface="+mn-cs"/>
              </a:rPr>
              <a:t> between</a:t>
            </a:r>
          </a:p>
          <a:p>
            <a:r>
              <a:rPr lang="en-US" sz="1200" b="0" i="0" u="none" strike="noStrike" kern="1200" baseline="0" dirty="0" smtClean="0">
                <a:solidFill>
                  <a:schemeClr val="tx1"/>
                </a:solidFill>
                <a:latin typeface="+mn-lt"/>
                <a:ea typeface="+mn-ea"/>
                <a:cs typeface="+mn-cs"/>
              </a:rPr>
              <a:t>the foreground moving objects and the background.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And we want to obtain even of the video is very </a:t>
            </a:r>
            <a:r>
              <a:rPr lang="en-US" sz="1200" b="0" i="0" u="none" strike="noStrike" kern="1200" baseline="0" dirty="0" err="1" smtClean="0">
                <a:solidFill>
                  <a:schemeClr val="tx1"/>
                </a:solidFill>
                <a:latin typeface="+mn-lt"/>
                <a:ea typeface="+mn-ea"/>
                <a:cs typeface="+mn-cs"/>
              </a:rPr>
              <a:t>uncontrained</a:t>
            </a:r>
            <a:r>
              <a:rPr lang="en-US" sz="1200" b="0" i="0" u="none" strike="noStrike" kern="1200" baseline="0" dirty="0" smtClean="0">
                <a:solidFill>
                  <a:schemeClr val="tx1"/>
                </a:solidFill>
                <a:latin typeface="+mn-lt"/>
                <a:ea typeface="+mn-ea"/>
                <a:cs typeface="+mn-cs"/>
              </a:rPr>
              <a:t>. Meaning that it may contain </a:t>
            </a:r>
            <a:r>
              <a:rPr lang="en-US" sz="1200" b="1" dirty="0" smtClean="0">
                <a:solidFill>
                  <a:schemeClr val="tx2"/>
                </a:solidFill>
              </a:rPr>
              <a:t>Non-rigid Background Motion,</a:t>
            </a:r>
            <a:r>
              <a:rPr lang="en-US" sz="1200" b="1" baseline="0" dirty="0" smtClean="0">
                <a:solidFill>
                  <a:schemeClr val="tx2"/>
                </a:solidFill>
              </a:rPr>
              <a:t> </a:t>
            </a:r>
            <a:r>
              <a:rPr lang="en-US" sz="1200" b="1" dirty="0" smtClean="0">
                <a:solidFill>
                  <a:schemeClr val="tx2"/>
                </a:solidFill>
              </a:rPr>
              <a:t>Severe Motion Blur,</a:t>
            </a:r>
            <a:r>
              <a:rPr lang="en-US" sz="1200" b="1" baseline="0" dirty="0" smtClean="0">
                <a:solidFill>
                  <a:schemeClr val="tx2"/>
                </a:solidFill>
              </a:rPr>
              <a:t> 3D parallax and Non-rigid </a:t>
            </a:r>
            <a:r>
              <a:rPr lang="en-US" sz="1200" b="1" baseline="0" dirty="0" err="1" smtClean="0">
                <a:solidFill>
                  <a:schemeClr val="tx2"/>
                </a:solidFill>
              </a:rPr>
              <a:t>foregound</a:t>
            </a:r>
            <a:r>
              <a:rPr lang="en-US" sz="1200" b="1" baseline="0" dirty="0" smtClean="0">
                <a:solidFill>
                  <a:schemeClr val="tx2"/>
                </a:solidFill>
              </a:rPr>
              <a:t> motion.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chemeClr val="tx2"/>
              </a:solidFill>
            </a:endParaRPr>
          </a:p>
          <a:p>
            <a:r>
              <a:rPr lang="en-US" sz="1200" b="0" i="0" u="none" strike="noStrike" kern="1200" baseline="0" dirty="0" smtClean="0">
                <a:solidFill>
                  <a:schemeClr val="tx1"/>
                </a:solidFill>
                <a:latin typeface="+mn-lt"/>
                <a:ea typeface="+mn-ea"/>
                <a:cs typeface="+mn-cs"/>
              </a:rPr>
              <a:t>video segmentation has been widely addressed in the vision</a:t>
            </a:r>
          </a:p>
          <a:p>
            <a:r>
              <a:rPr lang="en-US" sz="1200" b="0" i="0" u="none" strike="noStrike" kern="1200" baseline="0" dirty="0" smtClean="0">
                <a:solidFill>
                  <a:schemeClr val="tx1"/>
                </a:solidFill>
                <a:latin typeface="+mn-lt"/>
                <a:ea typeface="+mn-ea"/>
                <a:cs typeface="+mn-cs"/>
              </a:rPr>
              <a:t>community for more than two decades. Recent methods include:</a:t>
            </a:r>
          </a:p>
          <a:p>
            <a:pPr marL="228600" indent="-228600">
              <a:buAutoNum type="arabicPeriod"/>
            </a:pPr>
            <a:r>
              <a:rPr lang="en-US" sz="1200" b="0" i="0" u="none" strike="noStrike" kern="1200" baseline="0" dirty="0" smtClean="0">
                <a:solidFill>
                  <a:schemeClr val="tx1"/>
                </a:solidFill>
                <a:latin typeface="+mn-lt"/>
                <a:ea typeface="+mn-ea"/>
                <a:cs typeface="+mn-cs"/>
              </a:rPr>
              <a:t>Trajectory-based methods, which obtain segmentation by long-term motion cues. However, these are limited to constrained scenarios with quite slow motions (in order for optical flow to be </a:t>
            </a:r>
            <a:r>
              <a:rPr lang="en-US" sz="1200" b="0" i="0" u="none" strike="noStrike" kern="1200" baseline="0" dirty="0" err="1" smtClean="0">
                <a:solidFill>
                  <a:schemeClr val="tx1"/>
                </a:solidFill>
                <a:latin typeface="+mn-lt"/>
                <a:ea typeface="+mn-ea"/>
                <a:cs typeface="+mn-cs"/>
              </a:rPr>
              <a:t>relaible</a:t>
            </a:r>
            <a:r>
              <a:rPr lang="en-US" sz="1200" b="0" i="0" u="none" strike="noStrike" kern="1200" baseline="0" dirty="0" smtClean="0">
                <a:solidFill>
                  <a:schemeClr val="tx1"/>
                </a:solidFill>
                <a:latin typeface="+mn-lt"/>
                <a:ea typeface="+mn-ea"/>
                <a:cs typeface="+mn-cs"/>
              </a:rPr>
              <a:t>). Even in these scenarios, there are still over-segmentation problems.</a:t>
            </a:r>
          </a:p>
          <a:p>
            <a:pPr marL="228600" indent="-228600">
              <a:buAutoNum type="arabicPeriod"/>
            </a:pP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A214106-48D1-4B21-955E-279DB2C8AC61}" type="slidenum">
              <a:rPr lang="en-US" smtClean="0"/>
              <a:t>2</a:t>
            </a:fld>
            <a:endParaRPr lang="en-US"/>
          </a:p>
        </p:txBody>
      </p:sp>
    </p:spTree>
    <p:extLst>
      <p:ext uri="{BB962C8B-B14F-4D97-AF65-F5344CB8AC3E}">
        <p14:creationId xmlns:p14="http://schemas.microsoft.com/office/powerpoint/2010/main" val="1160655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214106-48D1-4B21-955E-279DB2C8AC61}" type="slidenum">
              <a:rPr lang="en-US" smtClean="0"/>
              <a:t>3</a:t>
            </a:fld>
            <a:endParaRPr lang="en-US"/>
          </a:p>
        </p:txBody>
      </p:sp>
    </p:spTree>
    <p:extLst>
      <p:ext uri="{BB962C8B-B14F-4D97-AF65-F5344CB8AC3E}">
        <p14:creationId xmlns:p14="http://schemas.microsoft.com/office/powerpoint/2010/main" val="197797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214106-48D1-4B21-955E-279DB2C8AC61}" type="slidenum">
              <a:rPr lang="en-US" smtClean="0"/>
              <a:t>4</a:t>
            </a:fld>
            <a:endParaRPr lang="en-US"/>
          </a:p>
        </p:txBody>
      </p:sp>
    </p:spTree>
    <p:extLst>
      <p:ext uri="{BB962C8B-B14F-4D97-AF65-F5344CB8AC3E}">
        <p14:creationId xmlns:p14="http://schemas.microsoft.com/office/powerpoint/2010/main" val="197797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smtClean="0"/>
              <a:t>Now, lets</a:t>
            </a:r>
            <a:r>
              <a:rPr lang="en-US" baseline="0" dirty="0" smtClean="0"/>
              <a:t> describe the actual implementation steps.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we extract </a:t>
            </a:r>
            <a:r>
              <a:rPr lang="en-US" baseline="0" dirty="0" err="1" smtClean="0"/>
              <a:t>superpixels</a:t>
            </a:r>
            <a:r>
              <a:rPr lang="en-US" baseline="0" dirty="0" smtClean="0"/>
              <a:t> for each frame by  applying the watershed transform on the efficient boundary detector of Dollar et al from the recent ICCV.  We use a low threshold for the boundary detection, resulting in a  relatively large number of </a:t>
            </a:r>
            <a:r>
              <a:rPr lang="en-US" baseline="0" dirty="0" err="1" smtClean="0"/>
              <a:t>superpixels</a:t>
            </a:r>
            <a:r>
              <a:rPr lang="en-US" baseline="0" dirty="0" smtClean="0"/>
              <a:t> (around 1000-2000). This over-fragmentation allows us to extract meaningful boundaries even in the presence of high motion blur or low resolution.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then represent each </a:t>
            </a:r>
            <a:r>
              <a:rPr lang="en-US" baseline="0" dirty="0" err="1" smtClean="0"/>
              <a:t>supepixel</a:t>
            </a:r>
            <a:r>
              <a:rPr lang="en-US" baseline="0" dirty="0" smtClean="0"/>
              <a:t> by several descriptors: color histograms, HOG and relative spatial location.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Thus, </a:t>
            </a:r>
            <a:r>
              <a:rPr lang="en-US" baseline="0" dirty="0" err="1" smtClean="0"/>
              <a:t>superpixels</a:t>
            </a:r>
            <a:r>
              <a:rPr lang="en-US" baseline="0" dirty="0" smtClean="0"/>
              <a:t> are close in this feature space if they have similar color and texture and do not move to far.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last constraint helps to reduce </a:t>
            </a:r>
            <a:r>
              <a:rPr lang="en-US" baseline="0" dirty="0" err="1" smtClean="0"/>
              <a:t>foregorund</a:t>
            </a:r>
            <a:r>
              <a:rPr lang="en-US" baseline="0" dirty="0" smtClean="0"/>
              <a:t> background mix.</a:t>
            </a:r>
            <a:endParaRPr lang="he-IL" dirty="0"/>
          </a:p>
        </p:txBody>
      </p:sp>
      <p:sp>
        <p:nvSpPr>
          <p:cNvPr id="4" name="מציין מיקום של מספר שקופית 3"/>
          <p:cNvSpPr>
            <a:spLocks noGrp="1"/>
          </p:cNvSpPr>
          <p:nvPr>
            <p:ph type="sldNum" sz="quarter" idx="10"/>
          </p:nvPr>
        </p:nvSpPr>
        <p:spPr/>
        <p:txBody>
          <a:bodyPr/>
          <a:lstStyle/>
          <a:p>
            <a:fld id="{DA214106-48D1-4B21-955E-279DB2C8AC61}" type="slidenum">
              <a:rPr lang="en-US" smtClean="0"/>
              <a:t>7</a:t>
            </a:fld>
            <a:endParaRPr lang="en-US"/>
          </a:p>
        </p:txBody>
      </p:sp>
    </p:spTree>
    <p:extLst>
      <p:ext uri="{BB962C8B-B14F-4D97-AF65-F5344CB8AC3E}">
        <p14:creationId xmlns:p14="http://schemas.microsoft.com/office/powerpoint/2010/main" val="1692324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chemeClr val="tx2"/>
                </a:solidFill>
              </a:rPr>
              <a:t>We then augment all the </a:t>
            </a:r>
            <a:r>
              <a:rPr lang="en-US" sz="1200" b="1" dirty="0" err="1" smtClean="0">
                <a:solidFill>
                  <a:schemeClr val="tx2"/>
                </a:solidFill>
              </a:rPr>
              <a:t>superpixels</a:t>
            </a:r>
            <a:r>
              <a:rPr lang="en-US" sz="1200" b="1" dirty="0" smtClean="0">
                <a:solidFill>
                  <a:schemeClr val="tx2"/>
                </a:solidFill>
              </a:rPr>
              <a:t> into one large sparse graph</a:t>
            </a:r>
            <a:r>
              <a:rPr lang="en-US" sz="1200" b="1" baseline="0" dirty="0" smtClean="0">
                <a:solidFill>
                  <a:schemeClr val="tx2"/>
                </a:solidFill>
              </a:rPr>
              <a:t> by finding K nearest </a:t>
            </a:r>
            <a:r>
              <a:rPr lang="en-US" sz="1200" b="1" baseline="0" dirty="0" err="1" smtClean="0">
                <a:solidFill>
                  <a:schemeClr val="tx2"/>
                </a:solidFill>
              </a:rPr>
              <a:t>neighbours</a:t>
            </a:r>
            <a:r>
              <a:rPr lang="en-US" sz="1200" b="1" baseline="0" dirty="0" smtClean="0">
                <a:solidFill>
                  <a:schemeClr val="tx2"/>
                </a:solidFill>
              </a:rPr>
              <a:t> for each </a:t>
            </a:r>
            <a:r>
              <a:rPr lang="en-US" sz="1200" b="1" baseline="0" dirty="0" err="1" smtClean="0">
                <a:solidFill>
                  <a:schemeClr val="tx2"/>
                </a:solidFill>
              </a:rPr>
              <a:t>superpixel</a:t>
            </a:r>
            <a:r>
              <a:rPr lang="en-US" sz="1200" b="1" baseline="0" dirty="0" smtClean="0">
                <a:solidFill>
                  <a:schemeClr val="tx2"/>
                </a:solidFill>
              </a:rPr>
              <a:t>, where K is usually several dozens. For the search, we use a specialized scheme, which increases the </a:t>
            </a:r>
            <a:r>
              <a:rPr lang="en-US" sz="1200" b="1" baseline="0" dirty="0" err="1" smtClean="0">
                <a:solidFill>
                  <a:schemeClr val="tx2"/>
                </a:solidFill>
              </a:rPr>
              <a:t>fidelty</a:t>
            </a:r>
            <a:r>
              <a:rPr lang="en-US" sz="1200" b="1" baseline="0" dirty="0" smtClean="0">
                <a:solidFill>
                  <a:schemeClr val="tx2"/>
                </a:solidFill>
              </a:rPr>
              <a:t> of the NNs. This will be detailed later.</a:t>
            </a:r>
            <a:endParaRPr lang="en-US" sz="1200" b="1" dirty="0" smtClean="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DA214106-48D1-4B21-955E-279DB2C8AC61}" type="slidenum">
              <a:rPr lang="en-US" smtClean="0"/>
              <a:t>8</a:t>
            </a:fld>
            <a:endParaRPr lang="en-US"/>
          </a:p>
        </p:txBody>
      </p:sp>
    </p:spTree>
    <p:extLst>
      <p:ext uri="{BB962C8B-B14F-4D97-AF65-F5344CB8AC3E}">
        <p14:creationId xmlns:p14="http://schemas.microsoft.com/office/powerpoint/2010/main" val="3002528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chemeClr val="tx2"/>
                </a:solidFill>
              </a:rPr>
              <a:t>We then </a:t>
            </a:r>
            <a:r>
              <a:rPr lang="en-US" sz="1200" b="1" dirty="0" err="1" smtClean="0">
                <a:solidFill>
                  <a:schemeClr val="tx2"/>
                </a:solidFill>
              </a:rPr>
              <a:t>asccociate</a:t>
            </a:r>
            <a:r>
              <a:rPr lang="en-US" sz="1200" b="1" baseline="0" dirty="0" smtClean="0">
                <a:solidFill>
                  <a:schemeClr val="tx2"/>
                </a:solidFill>
              </a:rPr>
              <a:t> each </a:t>
            </a:r>
            <a:r>
              <a:rPr lang="en-US" sz="1200" b="1" baseline="0" dirty="0" err="1" smtClean="0">
                <a:solidFill>
                  <a:schemeClr val="tx2"/>
                </a:solidFill>
              </a:rPr>
              <a:t>superpixel</a:t>
            </a:r>
            <a:r>
              <a:rPr lang="en-US" sz="1200" b="1" baseline="0" dirty="0" smtClean="0">
                <a:solidFill>
                  <a:schemeClr val="tx2"/>
                </a:solidFill>
              </a:rPr>
              <a:t> with an initial foreground likelihood vote.</a:t>
            </a:r>
            <a:endParaRPr lang="en-US" sz="1200" b="1" dirty="0" smtClean="0">
              <a:solidFill>
                <a:schemeClr val="tx2"/>
              </a:solidFill>
            </a:endParaRPr>
          </a:p>
          <a:p>
            <a:r>
              <a:rPr lang="en-US" dirty="0" smtClean="0"/>
              <a:t>This is done</a:t>
            </a:r>
            <a:r>
              <a:rPr lang="en-US" baseline="0" dirty="0" smtClean="0"/>
              <a:t> by computing a motion saliency map for each frame.</a:t>
            </a:r>
          </a:p>
          <a:p>
            <a:r>
              <a:rPr lang="en-US" baseline="0" dirty="0" smtClean="0"/>
              <a:t>Each node in the graph </a:t>
            </a:r>
            <a:r>
              <a:rPr lang="en-US" baseline="0" dirty="0" err="1" smtClean="0"/>
              <a:t>represnets</a:t>
            </a:r>
            <a:r>
              <a:rPr lang="en-US" baseline="0" dirty="0" smtClean="0"/>
              <a:t> a </a:t>
            </a:r>
            <a:r>
              <a:rPr lang="en-US" baseline="0" dirty="0" err="1" smtClean="0"/>
              <a:t>superpixel</a:t>
            </a:r>
            <a:r>
              <a:rPr lang="en-US" baseline="0" dirty="0" smtClean="0"/>
              <a:t>. Its color stands for its </a:t>
            </a:r>
            <a:r>
              <a:rPr lang="en-US" baseline="0" dirty="0" err="1" smtClean="0"/>
              <a:t>currnet</a:t>
            </a:r>
            <a:r>
              <a:rPr lang="en-US" baseline="0" dirty="0" smtClean="0"/>
              <a:t> foreground likelihood.</a:t>
            </a:r>
          </a:p>
          <a:p>
            <a:r>
              <a:rPr lang="en-US" baseline="0" dirty="0" smtClean="0"/>
              <a:t>Red high likelihood, Orange, Yellow and Green lower </a:t>
            </a:r>
            <a:r>
              <a:rPr lang="en-US" baseline="0" dirty="0" err="1" smtClean="0"/>
              <a:t>likelhoods</a:t>
            </a:r>
            <a:r>
              <a:rPr lang="en-US" baseline="0" dirty="0" smtClean="0"/>
              <a:t> and grey very low likelihood. </a:t>
            </a:r>
          </a:p>
          <a:p>
            <a:endParaRPr lang="en-US" baseline="0" dirty="0" smtClean="0"/>
          </a:p>
          <a:p>
            <a:r>
              <a:rPr lang="en-US" baseline="0" dirty="0" smtClean="0"/>
              <a:t>We then perform </a:t>
            </a:r>
            <a:r>
              <a:rPr lang="en-US" baseline="0" dirty="0" err="1" smtClean="0"/>
              <a:t>consneus</a:t>
            </a:r>
            <a:r>
              <a:rPr lang="en-US" baseline="0" dirty="0" smtClean="0"/>
              <a:t> voting by diffusing the votes according to the graph of </a:t>
            </a:r>
            <a:r>
              <a:rPr lang="en-US" baseline="0" dirty="0" err="1" smtClean="0"/>
              <a:t>superpixels</a:t>
            </a:r>
            <a:r>
              <a:rPr lang="en-US" baseline="0" dirty="0" smtClean="0"/>
              <a:t>. Note how different clusters in the graph converge towards </a:t>
            </a:r>
            <a:r>
              <a:rPr lang="en-US" baseline="0" dirty="0" err="1" smtClean="0"/>
              <a:t>differnet</a:t>
            </a:r>
            <a:r>
              <a:rPr lang="en-US" baseline="0" dirty="0" smtClean="0"/>
              <a:t> values – allowing to separate between true foreground and background </a:t>
            </a:r>
            <a:r>
              <a:rPr lang="en-US" baseline="0" dirty="0" err="1" smtClean="0"/>
              <a:t>superpixels</a:t>
            </a:r>
            <a:r>
              <a:rPr lang="en-US" baseline="0" dirty="0" smtClean="0"/>
              <a:t>.</a:t>
            </a:r>
          </a:p>
          <a:p>
            <a:endParaRPr lang="en-US" baseline="0" dirty="0" smtClean="0"/>
          </a:p>
          <a:p>
            <a:r>
              <a:rPr lang="en-US" baseline="0" dirty="0" smtClean="0"/>
              <a:t>When going back to the video domain this is the final </a:t>
            </a:r>
            <a:r>
              <a:rPr lang="en-US" baseline="0" dirty="0" err="1" smtClean="0"/>
              <a:t>foregorund</a:t>
            </a:r>
            <a:r>
              <a:rPr lang="en-US" baseline="0" dirty="0" smtClean="0"/>
              <a:t> likelihood we get…</a:t>
            </a:r>
            <a:endParaRPr lang="en-US" dirty="0"/>
          </a:p>
        </p:txBody>
      </p:sp>
      <p:sp>
        <p:nvSpPr>
          <p:cNvPr id="4" name="Slide Number Placeholder 3"/>
          <p:cNvSpPr>
            <a:spLocks noGrp="1"/>
          </p:cNvSpPr>
          <p:nvPr>
            <p:ph type="sldNum" sz="quarter" idx="10"/>
          </p:nvPr>
        </p:nvSpPr>
        <p:spPr/>
        <p:txBody>
          <a:bodyPr/>
          <a:lstStyle/>
          <a:p>
            <a:fld id="{DA214106-48D1-4B21-955E-279DB2C8AC61}" type="slidenum">
              <a:rPr lang="en-US" smtClean="0"/>
              <a:t>9</a:t>
            </a:fld>
            <a:endParaRPr lang="en-US"/>
          </a:p>
        </p:txBody>
      </p:sp>
    </p:spTree>
    <p:extLst>
      <p:ext uri="{BB962C8B-B14F-4D97-AF65-F5344CB8AC3E}">
        <p14:creationId xmlns:p14="http://schemas.microsoft.com/office/powerpoint/2010/main" val="3002528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last detail left</a:t>
            </a:r>
            <a:r>
              <a:rPr lang="en-US" baseline="0" dirty="0" smtClean="0"/>
              <a:t> to </a:t>
            </a:r>
            <a:r>
              <a:rPr lang="en-US" baseline="0" dirty="0" err="1" smtClean="0"/>
              <a:t>descirbe</a:t>
            </a:r>
            <a:r>
              <a:rPr lang="en-US" baseline="0" dirty="0" smtClean="0"/>
              <a:t> is how we actually initialize the foreground likelihood votes.</a:t>
            </a:r>
          </a:p>
          <a:p>
            <a:r>
              <a:rPr lang="en-US" baseline="0" dirty="0" smtClean="0"/>
              <a:t>We will first use motion saliency.</a:t>
            </a:r>
          </a:p>
          <a:p>
            <a:endParaRPr lang="en-US" baseline="0" dirty="0" smtClean="0"/>
          </a:p>
          <a:p>
            <a:r>
              <a:rPr lang="en-US" baseline="0" dirty="0" smtClean="0"/>
              <a:t>We compute optical flow for each frame.</a:t>
            </a:r>
            <a:br>
              <a:rPr lang="en-US" baseline="0" dirty="0" smtClean="0"/>
            </a:br>
            <a:endParaRPr lang="en-US" baseline="0" dirty="0" smtClean="0"/>
          </a:p>
          <a:p>
            <a:r>
              <a:rPr lang="en-US" baseline="0" dirty="0" smtClean="0"/>
              <a:t>We then check for each frame if is there exist </a:t>
            </a:r>
            <a:r>
              <a:rPr lang="en-US" sz="1200" b="0" i="0" u="none" strike="noStrike" kern="1200" baseline="0" dirty="0" smtClean="0">
                <a:solidFill>
                  <a:schemeClr val="tx1"/>
                </a:solidFill>
                <a:latin typeface="+mn-lt"/>
                <a:ea typeface="+mn-ea"/>
                <a:cs typeface="+mn-cs"/>
              </a:rPr>
              <a:t>“dominant” motion direction. This can be associated, with high likelihood, with background camera motion.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first option is that the camera is static or nearly static – we can check this by examining the optical flow magnitude histogram in the frame.</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second option is that the camera is translating – we can check this by examining the optical flow orientation histogram in the frame.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If there indeed is dominant </a:t>
            </a:r>
            <a:r>
              <a:rPr lang="en-US" sz="1200" b="0" i="0" u="none" strike="noStrike" kern="1200" baseline="0" dirty="0" err="1" smtClean="0">
                <a:solidFill>
                  <a:schemeClr val="tx1"/>
                </a:solidFill>
                <a:latin typeface="+mn-lt"/>
                <a:ea typeface="+mn-ea"/>
                <a:cs typeface="+mn-cs"/>
              </a:rPr>
              <a:t>camrea</a:t>
            </a:r>
            <a:r>
              <a:rPr lang="en-US" sz="1200" b="0" i="0" u="none" strike="noStrike" kern="1200" baseline="0" dirty="0" smtClean="0">
                <a:solidFill>
                  <a:schemeClr val="tx1"/>
                </a:solidFill>
                <a:latin typeface="+mn-lt"/>
                <a:ea typeface="+mn-ea"/>
                <a:cs typeface="+mn-cs"/>
              </a:rPr>
              <a:t> motion, we compute for each pixel a saliency score with respect to dominant </a:t>
            </a:r>
            <a:r>
              <a:rPr lang="en-US" sz="1200" b="0" i="0" u="none" strike="noStrike" kern="1200" baseline="0" dirty="0" err="1" smtClean="0">
                <a:solidFill>
                  <a:schemeClr val="tx1"/>
                </a:solidFill>
                <a:latin typeface="+mn-lt"/>
                <a:ea typeface="+mn-ea"/>
                <a:cs typeface="+mn-cs"/>
              </a:rPr>
              <a:t>camrea</a:t>
            </a:r>
            <a:r>
              <a:rPr lang="en-US" sz="1200" b="0" i="0" u="none" strike="noStrike" kern="1200" baseline="0" dirty="0" smtClean="0">
                <a:solidFill>
                  <a:schemeClr val="tx1"/>
                </a:solidFill>
                <a:latin typeface="+mn-lt"/>
                <a:ea typeface="+mn-ea"/>
                <a:cs typeface="+mn-cs"/>
              </a:rPr>
              <a:t> motion.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If not, we set the entire </a:t>
            </a:r>
            <a:r>
              <a:rPr lang="en-US" sz="1200" b="0" i="0" u="none" strike="noStrike" kern="1200" baseline="0" dirty="0" err="1" smtClean="0">
                <a:solidFill>
                  <a:schemeClr val="tx1"/>
                </a:solidFill>
                <a:latin typeface="+mn-lt"/>
                <a:ea typeface="+mn-ea"/>
                <a:cs typeface="+mn-cs"/>
              </a:rPr>
              <a:t>forground</a:t>
            </a:r>
            <a:r>
              <a:rPr lang="en-US" sz="1200" b="0" i="0" u="none" strike="noStrike" kern="1200" baseline="0" dirty="0" smtClean="0">
                <a:solidFill>
                  <a:schemeClr val="tx1"/>
                </a:solidFill>
                <a:latin typeface="+mn-lt"/>
                <a:ea typeface="+mn-ea"/>
                <a:cs typeface="+mn-cs"/>
              </a:rPr>
              <a:t> likelihood in the frame to zero.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frame selection mechanism makes sense, assuming that most videos contain enough frames with simple camera motion (almost static camera or translating), especially if long enough. Another advantage of this frame selection is that it filters out frames with unreliable optical flow, which may happen if the camera moves very fast.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rPr>
              <a:t>But should we do</a:t>
            </a:r>
            <a:r>
              <a:rPr lang="en-US" sz="1200" b="1" baseline="0" dirty="0" smtClean="0">
                <a:solidFill>
                  <a:srgbClr val="FF0000"/>
                </a:solidFill>
              </a:rPr>
              <a:t> </a:t>
            </a:r>
            <a:r>
              <a:rPr lang="en-US" sz="1200" b="1" dirty="0" smtClean="0">
                <a:solidFill>
                  <a:srgbClr val="FF0000"/>
                </a:solidFill>
              </a:rPr>
              <a:t>if there are not enough frames with dominant camera motion?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FF0000"/>
                </a:solidFill>
              </a:rPr>
              <a:t>One example when</a:t>
            </a:r>
            <a:r>
              <a:rPr lang="en-US" sz="1200" b="0" baseline="0" dirty="0" smtClean="0">
                <a:solidFill>
                  <a:srgbClr val="FF0000"/>
                </a:solidFill>
              </a:rPr>
              <a:t> this happens </a:t>
            </a:r>
            <a:r>
              <a:rPr lang="en-US" sz="1200" b="0" dirty="0" smtClean="0">
                <a:solidFill>
                  <a:srgbClr val="FF0000"/>
                </a:solidFill>
              </a:rPr>
              <a:t>is this video here</a:t>
            </a:r>
            <a:r>
              <a:rPr lang="en-US" sz="1200" b="0" baseline="0" dirty="0" smtClean="0">
                <a:solidFill>
                  <a:srgbClr val="FF0000"/>
                </a:solidFill>
              </a:rPr>
              <a:t>. All the motions here are fully 3D and thus there will not be any frame with </a:t>
            </a:r>
            <a:r>
              <a:rPr lang="en-US" sz="1200" b="1" dirty="0" smtClean="0">
                <a:solidFill>
                  <a:srgbClr val="FF0000"/>
                </a:solidFill>
              </a:rPr>
              <a:t>dominant camera motion. This kind of sequences</a:t>
            </a:r>
            <a:r>
              <a:rPr lang="en-US" sz="1200" b="1" baseline="0" dirty="0" smtClean="0">
                <a:solidFill>
                  <a:srgbClr val="FF0000"/>
                </a:solidFill>
              </a:rPr>
              <a:t> require a different form of </a:t>
            </a:r>
            <a:r>
              <a:rPr lang="en-US" sz="1200" b="1" baseline="0" dirty="0" err="1" smtClean="0">
                <a:solidFill>
                  <a:srgbClr val="FF0000"/>
                </a:solidFill>
              </a:rPr>
              <a:t>initilzation</a:t>
            </a:r>
            <a:r>
              <a:rPr lang="en-US" sz="1200" b="1" baseline="0" dirty="0" smtClean="0">
                <a:solidFill>
                  <a:srgbClr val="FF0000"/>
                </a:solidFill>
              </a:rPr>
              <a:t> which is part of our current research.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FF0000"/>
              </a:solidFill>
            </a:endParaRPr>
          </a:p>
          <a:p>
            <a:r>
              <a:rPr lang="en-US" sz="1200" b="1" baseline="0" dirty="0" smtClean="0">
                <a:solidFill>
                  <a:srgbClr val="FF0000"/>
                </a:solidFill>
              </a:rPr>
              <a:t>Another case </a:t>
            </a:r>
            <a:r>
              <a:rPr lang="en-US" sz="1200" b="0" dirty="0" smtClean="0">
                <a:solidFill>
                  <a:srgbClr val="FF0000"/>
                </a:solidFill>
              </a:rPr>
              <a:t>when</a:t>
            </a:r>
            <a:r>
              <a:rPr lang="en-US" sz="1200" b="0" baseline="0" dirty="0" smtClean="0">
                <a:solidFill>
                  <a:srgbClr val="FF0000"/>
                </a:solidFill>
              </a:rPr>
              <a:t> this happens is when is there is non-rigid background motion. for example the waves in this video of a </a:t>
            </a:r>
            <a:r>
              <a:rPr lang="en-US" sz="1200" b="0" kern="1200" baseline="0" dirty="0" smtClean="0">
                <a:solidFill>
                  <a:schemeClr val="tx1"/>
                </a:solidFill>
                <a:effectLst/>
                <a:latin typeface="+mn-lt"/>
                <a:ea typeface="+mn-ea"/>
                <a:cs typeface="+mn-cs"/>
              </a:rPr>
              <a:t>sea</a:t>
            </a:r>
            <a:r>
              <a:rPr lang="en-US" sz="1200" kern="1200" dirty="0" smtClean="0">
                <a:solidFill>
                  <a:schemeClr val="tx1"/>
                </a:solidFill>
                <a:effectLst/>
                <a:latin typeface="+mn-lt"/>
                <a:ea typeface="+mn-ea"/>
                <a:cs typeface="+mn-cs"/>
              </a:rPr>
              <a:t> surfing</a:t>
            </a:r>
            <a:r>
              <a:rPr lang="en-US" sz="1200" b="0" baseline="0" dirty="0" smtClean="0">
                <a:solidFill>
                  <a:srgbClr val="FF0000"/>
                </a:solidFill>
              </a:rPr>
              <a:t>. </a:t>
            </a:r>
            <a:r>
              <a:rPr lang="en-US" sz="1200" b="0" i="0" u="none" strike="noStrike" kern="1200" baseline="0" dirty="0" smtClean="0">
                <a:solidFill>
                  <a:schemeClr val="tx1"/>
                </a:solidFill>
                <a:latin typeface="+mn-lt"/>
                <a:ea typeface="+mn-ea"/>
                <a:cs typeface="+mn-cs"/>
              </a:rPr>
              <a:t>However, non-rigid backgrounds often tend to have quite repetitive structures</a:t>
            </a:r>
            <a:r>
              <a:rPr lang="en-US" sz="1200" b="0" i="0" u="none" strike="noStrike" kern="1200" baseline="0" dirty="0" smtClean="0">
                <a:solidFill>
                  <a:srgbClr val="FF0000"/>
                </a:solidFill>
                <a:latin typeface="+mn-lt"/>
                <a:ea typeface="+mn-ea"/>
                <a:cs typeface="+mn-cs"/>
              </a:rPr>
              <a:t>. Thus in those cases we can </a:t>
            </a:r>
            <a:r>
              <a:rPr lang="en-US" sz="1200" b="0" i="0" u="none" strike="noStrike" kern="1200" baseline="0" dirty="0" smtClean="0">
                <a:solidFill>
                  <a:schemeClr val="tx1"/>
                </a:solidFill>
                <a:latin typeface="+mn-lt"/>
                <a:ea typeface="+mn-ea"/>
                <a:cs typeface="+mn-cs"/>
              </a:rPr>
              <a:t>resort to visual saliency, namely, detecting deviations from repetitive spatial structures</a:t>
            </a:r>
            <a:endParaRPr lang="en-US" sz="1200" b="0" dirty="0" smtClean="0">
              <a:solidFill>
                <a:srgbClr val="FF0000"/>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DA214106-48D1-4B21-955E-279DB2C8AC61}" type="slidenum">
              <a:rPr lang="en-US" smtClean="0"/>
              <a:t>10</a:t>
            </a:fld>
            <a:endParaRPr lang="en-US"/>
          </a:p>
        </p:txBody>
      </p:sp>
    </p:spTree>
    <p:extLst>
      <p:ext uri="{BB962C8B-B14F-4D97-AF65-F5344CB8AC3E}">
        <p14:creationId xmlns:p14="http://schemas.microsoft.com/office/powerpoint/2010/main" val="1894201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214106-48D1-4B21-955E-279DB2C8AC61}" type="slidenum">
              <a:rPr lang="en-US" smtClean="0"/>
              <a:t>17</a:t>
            </a:fld>
            <a:endParaRPr lang="en-US"/>
          </a:p>
        </p:txBody>
      </p:sp>
    </p:spTree>
    <p:extLst>
      <p:ext uri="{BB962C8B-B14F-4D97-AF65-F5344CB8AC3E}">
        <p14:creationId xmlns:p14="http://schemas.microsoft.com/office/powerpoint/2010/main" val="2918277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403547-C488-415A-A195-30BB4A965EB6}" type="datetimeFigureOut">
              <a:rPr lang="en-US" smtClean="0"/>
              <a:t>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7DB68-00CE-4070-A5D3-1A34C8618C31}" type="slidenum">
              <a:rPr lang="en-US" smtClean="0"/>
              <a:t>‹#›</a:t>
            </a:fld>
            <a:endParaRPr lang="en-US"/>
          </a:p>
        </p:txBody>
      </p:sp>
    </p:spTree>
    <p:extLst>
      <p:ext uri="{BB962C8B-B14F-4D97-AF65-F5344CB8AC3E}">
        <p14:creationId xmlns:p14="http://schemas.microsoft.com/office/powerpoint/2010/main" val="4195658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403547-C488-415A-A195-30BB4A965EB6}" type="datetimeFigureOut">
              <a:rPr lang="en-US" smtClean="0"/>
              <a:t>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7DB68-00CE-4070-A5D3-1A34C8618C31}" type="slidenum">
              <a:rPr lang="en-US" smtClean="0"/>
              <a:t>‹#›</a:t>
            </a:fld>
            <a:endParaRPr lang="en-US"/>
          </a:p>
        </p:txBody>
      </p:sp>
    </p:spTree>
    <p:extLst>
      <p:ext uri="{BB962C8B-B14F-4D97-AF65-F5344CB8AC3E}">
        <p14:creationId xmlns:p14="http://schemas.microsoft.com/office/powerpoint/2010/main" val="4108170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403547-C488-415A-A195-30BB4A965EB6}" type="datetimeFigureOut">
              <a:rPr lang="en-US" smtClean="0"/>
              <a:t>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7DB68-00CE-4070-A5D3-1A34C8618C31}" type="slidenum">
              <a:rPr lang="en-US" smtClean="0"/>
              <a:t>‹#›</a:t>
            </a:fld>
            <a:endParaRPr lang="en-US"/>
          </a:p>
        </p:txBody>
      </p:sp>
    </p:spTree>
    <p:extLst>
      <p:ext uri="{BB962C8B-B14F-4D97-AF65-F5344CB8AC3E}">
        <p14:creationId xmlns:p14="http://schemas.microsoft.com/office/powerpoint/2010/main" val="1303253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403547-C488-415A-A195-30BB4A965EB6}" type="datetimeFigureOut">
              <a:rPr lang="en-US" smtClean="0"/>
              <a:t>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7DB68-00CE-4070-A5D3-1A34C8618C31}" type="slidenum">
              <a:rPr lang="en-US" smtClean="0"/>
              <a:t>‹#›</a:t>
            </a:fld>
            <a:endParaRPr lang="en-US"/>
          </a:p>
        </p:txBody>
      </p:sp>
    </p:spTree>
    <p:extLst>
      <p:ext uri="{BB962C8B-B14F-4D97-AF65-F5344CB8AC3E}">
        <p14:creationId xmlns:p14="http://schemas.microsoft.com/office/powerpoint/2010/main" val="3892861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403547-C488-415A-A195-30BB4A965EB6}" type="datetimeFigureOut">
              <a:rPr lang="en-US" smtClean="0"/>
              <a:t>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7DB68-00CE-4070-A5D3-1A34C8618C31}" type="slidenum">
              <a:rPr lang="en-US" smtClean="0"/>
              <a:t>‹#›</a:t>
            </a:fld>
            <a:endParaRPr lang="en-US"/>
          </a:p>
        </p:txBody>
      </p:sp>
    </p:spTree>
    <p:extLst>
      <p:ext uri="{BB962C8B-B14F-4D97-AF65-F5344CB8AC3E}">
        <p14:creationId xmlns:p14="http://schemas.microsoft.com/office/powerpoint/2010/main" val="2868858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403547-C488-415A-A195-30BB4A965EB6}" type="datetimeFigureOut">
              <a:rPr lang="en-US" smtClean="0"/>
              <a:t>10/6/2014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7DB68-00CE-4070-A5D3-1A34C8618C31}" type="slidenum">
              <a:rPr lang="en-US" smtClean="0"/>
              <a:t>‹#›</a:t>
            </a:fld>
            <a:endParaRPr lang="en-US"/>
          </a:p>
        </p:txBody>
      </p:sp>
    </p:spTree>
    <p:extLst>
      <p:ext uri="{BB962C8B-B14F-4D97-AF65-F5344CB8AC3E}">
        <p14:creationId xmlns:p14="http://schemas.microsoft.com/office/powerpoint/2010/main" val="1860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403547-C488-415A-A195-30BB4A965EB6}" type="datetimeFigureOut">
              <a:rPr lang="en-US" smtClean="0"/>
              <a:t>10/6/2014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7DB68-00CE-4070-A5D3-1A34C8618C31}" type="slidenum">
              <a:rPr lang="en-US" smtClean="0"/>
              <a:t>‹#›</a:t>
            </a:fld>
            <a:endParaRPr lang="en-US"/>
          </a:p>
        </p:txBody>
      </p:sp>
    </p:spTree>
    <p:extLst>
      <p:ext uri="{BB962C8B-B14F-4D97-AF65-F5344CB8AC3E}">
        <p14:creationId xmlns:p14="http://schemas.microsoft.com/office/powerpoint/2010/main" val="3516993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403547-C488-415A-A195-30BB4A965EB6}" type="datetimeFigureOut">
              <a:rPr lang="en-US" smtClean="0"/>
              <a:t>10/6/2014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7DB68-00CE-4070-A5D3-1A34C8618C31}" type="slidenum">
              <a:rPr lang="en-US" smtClean="0"/>
              <a:t>‹#›</a:t>
            </a:fld>
            <a:endParaRPr lang="en-US"/>
          </a:p>
        </p:txBody>
      </p:sp>
    </p:spTree>
    <p:extLst>
      <p:ext uri="{BB962C8B-B14F-4D97-AF65-F5344CB8AC3E}">
        <p14:creationId xmlns:p14="http://schemas.microsoft.com/office/powerpoint/2010/main" val="345700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403547-C488-415A-A195-30BB4A965EB6}" type="datetimeFigureOut">
              <a:rPr lang="en-US" smtClean="0"/>
              <a:t>10/6/2014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7DB68-00CE-4070-A5D3-1A34C8618C31}" type="slidenum">
              <a:rPr lang="en-US" smtClean="0"/>
              <a:t>‹#›</a:t>
            </a:fld>
            <a:endParaRPr lang="en-US"/>
          </a:p>
        </p:txBody>
      </p:sp>
    </p:spTree>
    <p:extLst>
      <p:ext uri="{BB962C8B-B14F-4D97-AF65-F5344CB8AC3E}">
        <p14:creationId xmlns:p14="http://schemas.microsoft.com/office/powerpoint/2010/main" val="3153086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403547-C488-415A-A195-30BB4A965EB6}" type="datetimeFigureOut">
              <a:rPr lang="en-US" smtClean="0"/>
              <a:t>10/6/2014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7DB68-00CE-4070-A5D3-1A34C8618C31}" type="slidenum">
              <a:rPr lang="en-US" smtClean="0"/>
              <a:t>‹#›</a:t>
            </a:fld>
            <a:endParaRPr lang="en-US"/>
          </a:p>
        </p:txBody>
      </p:sp>
    </p:spTree>
    <p:extLst>
      <p:ext uri="{BB962C8B-B14F-4D97-AF65-F5344CB8AC3E}">
        <p14:creationId xmlns:p14="http://schemas.microsoft.com/office/powerpoint/2010/main" val="222034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403547-C488-415A-A195-30BB4A965EB6}" type="datetimeFigureOut">
              <a:rPr lang="en-US" smtClean="0"/>
              <a:t>10/6/2014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7DB68-00CE-4070-A5D3-1A34C8618C31}" type="slidenum">
              <a:rPr lang="en-US" smtClean="0"/>
              <a:t>‹#›</a:t>
            </a:fld>
            <a:endParaRPr lang="en-US"/>
          </a:p>
        </p:txBody>
      </p:sp>
    </p:spTree>
    <p:extLst>
      <p:ext uri="{BB962C8B-B14F-4D97-AF65-F5344CB8AC3E}">
        <p14:creationId xmlns:p14="http://schemas.microsoft.com/office/powerpoint/2010/main" val="2658982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403547-C488-415A-A195-30BB4A965EB6}" type="datetimeFigureOut">
              <a:rPr lang="en-US" smtClean="0"/>
              <a:t>10/6/2014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97DB68-00CE-4070-A5D3-1A34C8618C31}" type="slidenum">
              <a:rPr lang="en-US" smtClean="0"/>
              <a:t>‹#›</a:t>
            </a:fld>
            <a:endParaRPr lang="en-US"/>
          </a:p>
        </p:txBody>
      </p:sp>
    </p:spTree>
    <p:extLst>
      <p:ext uri="{BB962C8B-B14F-4D97-AF65-F5344CB8AC3E}">
        <p14:creationId xmlns:p14="http://schemas.microsoft.com/office/powerpoint/2010/main" val="2598741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8.xml"/><Relationship Id="rId7"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6.jpeg"/><Relationship Id="rId5" Type="http://schemas.openxmlformats.org/officeDocument/2006/relationships/image" Target="../media/image38.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microsoft.com/office/2007/relationships/media" Target="../media/media14.avi"/><Relationship Id="rId13" Type="http://schemas.openxmlformats.org/officeDocument/2006/relationships/image" Target="../media/image19.png"/><Relationship Id="rId3" Type="http://schemas.openxmlformats.org/officeDocument/2006/relationships/video" Target="../media/media12.avi"/><Relationship Id="rId7" Type="http://schemas.openxmlformats.org/officeDocument/2006/relationships/video" Target="../media/media13.avi"/><Relationship Id="rId12" Type="http://schemas.openxmlformats.org/officeDocument/2006/relationships/image" Target="../media/image18.png"/><Relationship Id="rId2" Type="http://schemas.microsoft.com/office/2007/relationships/media" Target="../media/media12.avi"/><Relationship Id="rId1" Type="http://schemas.openxmlformats.org/officeDocument/2006/relationships/tags" Target="../tags/tag10.xml"/><Relationship Id="rId6" Type="http://schemas.microsoft.com/office/2007/relationships/media" Target="../media/media13.avi"/><Relationship Id="rId11" Type="http://schemas.openxmlformats.org/officeDocument/2006/relationships/image" Target="../media/image40.png"/><Relationship Id="rId5" Type="http://schemas.openxmlformats.org/officeDocument/2006/relationships/video" Target="../media/media8.avi"/><Relationship Id="rId15" Type="http://schemas.openxmlformats.org/officeDocument/2006/relationships/image" Target="../media/image42.png"/><Relationship Id="rId10" Type="http://schemas.openxmlformats.org/officeDocument/2006/relationships/slideLayout" Target="../slideLayouts/slideLayout2.xml"/><Relationship Id="rId4" Type="http://schemas.microsoft.com/office/2007/relationships/media" Target="../media/media8.avi"/><Relationship Id="rId9" Type="http://schemas.openxmlformats.org/officeDocument/2006/relationships/video" Target="../media/media14.avi"/><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avi"/><Relationship Id="rId1" Type="http://schemas.microsoft.com/office/2007/relationships/media" Target="../media/media15.avi"/><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6.avi"/><Relationship Id="rId1" Type="http://schemas.microsoft.com/office/2007/relationships/media" Target="../media/media16.avi"/><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avi"/><Relationship Id="rId1" Type="http://schemas.microsoft.com/office/2007/relationships/media" Target="../media/media17.avi"/><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avi"/><Relationship Id="rId1" Type="http://schemas.microsoft.com/office/2007/relationships/media" Target="../media/media18.avi"/><Relationship Id="rId5" Type="http://schemas.openxmlformats.org/officeDocument/2006/relationships/image" Target="../media/image46.pn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9.avi"/><Relationship Id="rId1" Type="http://schemas.microsoft.com/office/2007/relationships/media" Target="../media/media19.avi"/><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0.avi"/><Relationship Id="rId1" Type="http://schemas.microsoft.com/office/2007/relationships/media" Target="../media/media20.avi"/><Relationship Id="rId5" Type="http://schemas.openxmlformats.org/officeDocument/2006/relationships/image" Target="../media/image48.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video" Target="NULL" TargetMode="External"/><Relationship Id="rId13" Type="http://schemas.openxmlformats.org/officeDocument/2006/relationships/image" Target="../media/image2.jpeg"/><Relationship Id="rId3" Type="http://schemas.openxmlformats.org/officeDocument/2006/relationships/video" Target="../media/media1.avi"/><Relationship Id="rId7" Type="http://schemas.openxmlformats.org/officeDocument/2006/relationships/video" Target="../media/media3.avi"/><Relationship Id="rId12" Type="http://schemas.openxmlformats.org/officeDocument/2006/relationships/image" Target="../media/image1.png"/><Relationship Id="rId2" Type="http://schemas.microsoft.com/office/2007/relationships/media" Target="../media/media1.avi"/><Relationship Id="rId16" Type="http://schemas.openxmlformats.org/officeDocument/2006/relationships/image" Target="../media/image5.png"/><Relationship Id="rId1" Type="http://schemas.openxmlformats.org/officeDocument/2006/relationships/tags" Target="../tags/tag1.xml"/><Relationship Id="rId6" Type="http://schemas.microsoft.com/office/2007/relationships/media" Target="../media/media3.avi"/><Relationship Id="rId11" Type="http://schemas.openxmlformats.org/officeDocument/2006/relationships/notesSlide" Target="../notesSlides/notesSlide2.xml"/><Relationship Id="rId5" Type="http://schemas.openxmlformats.org/officeDocument/2006/relationships/video" Target="../media/media2.avi"/><Relationship Id="rId15" Type="http://schemas.openxmlformats.org/officeDocument/2006/relationships/image" Target="../media/image4.png"/><Relationship Id="rId10" Type="http://schemas.openxmlformats.org/officeDocument/2006/relationships/slideLayout" Target="../slideLayouts/slideLayout2.xml"/><Relationship Id="rId4" Type="http://schemas.microsoft.com/office/2007/relationships/media" Target="../media/media2.avi"/><Relationship Id="rId9" Type="http://schemas.microsoft.com/office/2007/relationships/media" Target="../media/media4.avi"/><Relationship Id="rId1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1.avi"/><Relationship Id="rId1" Type="http://schemas.microsoft.com/office/2007/relationships/media" Target="../media/media21.avi"/><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0.avi"/><Relationship Id="rId1" Type="http://schemas.openxmlformats.org/officeDocument/2006/relationships/video" Target="NULL" TargetMode="External"/><Relationship Id="rId5" Type="http://schemas.openxmlformats.org/officeDocument/2006/relationships/image" Target="../media/image50.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video" Target="../media/media22.avi"/><Relationship Id="rId7" Type="http://schemas.openxmlformats.org/officeDocument/2006/relationships/notesSlide" Target="../notesSlides/notesSlide12.xml"/><Relationship Id="rId2" Type="http://schemas.microsoft.com/office/2007/relationships/media" Target="../media/media22.avi"/><Relationship Id="rId1" Type="http://schemas.openxmlformats.org/officeDocument/2006/relationships/tags" Target="../tags/tag13.xml"/><Relationship Id="rId6" Type="http://schemas.openxmlformats.org/officeDocument/2006/relationships/slideLayout" Target="../slideLayouts/slideLayout7.xml"/><Relationship Id="rId5" Type="http://schemas.openxmlformats.org/officeDocument/2006/relationships/video" Target="../media/media23.avi"/><Relationship Id="rId4" Type="http://schemas.microsoft.com/office/2007/relationships/media" Target="../media/media23.avi"/><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9.png"/><Relationship Id="rId18" Type="http://schemas.openxmlformats.org/officeDocument/2006/relationships/image" Target="../media/image14.jpg"/><Relationship Id="rId3" Type="http://schemas.openxmlformats.org/officeDocument/2006/relationships/video" Target="../media/media5.avi"/><Relationship Id="rId21" Type="http://schemas.openxmlformats.org/officeDocument/2006/relationships/image" Target="../media/image17.jpg"/><Relationship Id="rId7" Type="http://schemas.openxmlformats.org/officeDocument/2006/relationships/video" Target="../media/media7.avi"/><Relationship Id="rId12" Type="http://schemas.openxmlformats.org/officeDocument/2006/relationships/image" Target="../media/image8.png"/><Relationship Id="rId17" Type="http://schemas.openxmlformats.org/officeDocument/2006/relationships/image" Target="../media/image13.png"/><Relationship Id="rId2" Type="http://schemas.microsoft.com/office/2007/relationships/media" Target="../media/media5.avi"/><Relationship Id="rId16" Type="http://schemas.openxmlformats.org/officeDocument/2006/relationships/image" Target="../media/image12.jpeg"/><Relationship Id="rId20" Type="http://schemas.openxmlformats.org/officeDocument/2006/relationships/image" Target="../media/image16.jpg"/><Relationship Id="rId1" Type="http://schemas.openxmlformats.org/officeDocument/2006/relationships/tags" Target="../tags/tag2.xml"/><Relationship Id="rId6" Type="http://schemas.microsoft.com/office/2007/relationships/media" Target="../media/media7.avi"/><Relationship Id="rId11" Type="http://schemas.openxmlformats.org/officeDocument/2006/relationships/image" Target="../media/image7.png"/><Relationship Id="rId5" Type="http://schemas.openxmlformats.org/officeDocument/2006/relationships/video" Target="../media/media6.avi"/><Relationship Id="rId15" Type="http://schemas.openxmlformats.org/officeDocument/2006/relationships/image" Target="../media/image11.jpeg"/><Relationship Id="rId10" Type="http://schemas.openxmlformats.org/officeDocument/2006/relationships/image" Target="../media/image6.jpeg"/><Relationship Id="rId19" Type="http://schemas.openxmlformats.org/officeDocument/2006/relationships/image" Target="../media/image15.jpg"/><Relationship Id="rId4" Type="http://schemas.microsoft.com/office/2007/relationships/media" Target="../media/media6.avi"/><Relationship Id="rId9" Type="http://schemas.openxmlformats.org/officeDocument/2006/relationships/notesSlide" Target="../notesSlides/notesSlide3.xml"/><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png"/><Relationship Id="rId3" Type="http://schemas.openxmlformats.org/officeDocument/2006/relationships/video" Target="../media/media8.avi"/><Relationship Id="rId7" Type="http://schemas.openxmlformats.org/officeDocument/2006/relationships/notesSlide" Target="../notesSlides/notesSlide4.xml"/><Relationship Id="rId12" Type="http://schemas.openxmlformats.org/officeDocument/2006/relationships/image" Target="../media/image18.png"/><Relationship Id="rId2" Type="http://schemas.microsoft.com/office/2007/relationships/media" Target="../media/media8.avi"/><Relationship Id="rId1" Type="http://schemas.openxmlformats.org/officeDocument/2006/relationships/tags" Target="../tags/tag3.xml"/><Relationship Id="rId6" Type="http://schemas.openxmlformats.org/officeDocument/2006/relationships/slideLayout" Target="../slideLayouts/slideLayout2.xml"/><Relationship Id="rId11" Type="http://schemas.openxmlformats.org/officeDocument/2006/relationships/image" Target="../media/image17.jpg"/><Relationship Id="rId5" Type="http://schemas.openxmlformats.org/officeDocument/2006/relationships/video" Target="../media/media9.avi"/><Relationship Id="rId15" Type="http://schemas.openxmlformats.org/officeDocument/2006/relationships/image" Target="../media/image21.png"/><Relationship Id="rId10" Type="http://schemas.openxmlformats.org/officeDocument/2006/relationships/image" Target="../media/image16.jpg"/><Relationship Id="rId4" Type="http://schemas.microsoft.com/office/2007/relationships/media" Target="../media/media9.avi"/><Relationship Id="rId9" Type="http://schemas.openxmlformats.org/officeDocument/2006/relationships/image" Target="../media/image15.jpg"/><Relationship Id="rId14"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13" Type="http://schemas.microsoft.com/office/2007/relationships/hdphoto" Target="../media/hdphoto4.wdp"/><Relationship Id="rId18" Type="http://schemas.microsoft.com/office/2007/relationships/hdphoto" Target="../media/hdphoto6.wdp"/><Relationship Id="rId3" Type="http://schemas.openxmlformats.org/officeDocument/2006/relationships/image" Target="../media/image22.jpeg"/><Relationship Id="rId7" Type="http://schemas.microsoft.com/office/2007/relationships/hdphoto" Target="../media/hdphoto2.wdp"/><Relationship Id="rId12" Type="http://schemas.openxmlformats.org/officeDocument/2006/relationships/image" Target="../media/image27.jpeg"/><Relationship Id="rId17" Type="http://schemas.openxmlformats.org/officeDocument/2006/relationships/image" Target="../media/image30.jpeg"/><Relationship Id="rId2" Type="http://schemas.openxmlformats.org/officeDocument/2006/relationships/slideLayout" Target="../slideLayouts/slideLayout2.xml"/><Relationship Id="rId16" Type="http://schemas.microsoft.com/office/2007/relationships/hdphoto" Target="../media/hdphoto5.wdp"/><Relationship Id="rId1" Type="http://schemas.openxmlformats.org/officeDocument/2006/relationships/tags" Target="../tags/tag4.xml"/><Relationship Id="rId6" Type="http://schemas.openxmlformats.org/officeDocument/2006/relationships/image" Target="../media/image24.jpeg"/><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29.jpeg"/><Relationship Id="rId10" Type="http://schemas.openxmlformats.org/officeDocument/2006/relationships/image" Target="../media/image26.jpeg"/><Relationship Id="rId4" Type="http://schemas.openxmlformats.org/officeDocument/2006/relationships/image" Target="../media/image23.jpeg"/><Relationship Id="rId9" Type="http://schemas.openxmlformats.org/officeDocument/2006/relationships/image" Target="../media/image19.png"/><Relationship Id="rId14"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4.jpeg"/><Relationship Id="rId18" Type="http://schemas.microsoft.com/office/2007/relationships/hdphoto" Target="../media/hdphoto4.wdp"/><Relationship Id="rId3" Type="http://schemas.openxmlformats.org/officeDocument/2006/relationships/image" Target="../media/image22.jpeg"/><Relationship Id="rId7" Type="http://schemas.openxmlformats.org/officeDocument/2006/relationships/image" Target="../media/image29.jpeg"/><Relationship Id="rId12" Type="http://schemas.microsoft.com/office/2007/relationships/hdphoto" Target="../media/hdphoto1.wdp"/><Relationship Id="rId17" Type="http://schemas.openxmlformats.org/officeDocument/2006/relationships/image" Target="../media/image27.jpeg"/><Relationship Id="rId2" Type="http://schemas.openxmlformats.org/officeDocument/2006/relationships/slideLayout" Target="../slideLayouts/slideLayout2.xml"/><Relationship Id="rId16" Type="http://schemas.microsoft.com/office/2007/relationships/hdphoto" Target="../media/hdphoto6.wdp"/><Relationship Id="rId1" Type="http://schemas.openxmlformats.org/officeDocument/2006/relationships/tags" Target="../tags/tag5.xml"/><Relationship Id="rId6" Type="http://schemas.openxmlformats.org/officeDocument/2006/relationships/image" Target="../media/image19.png"/><Relationship Id="rId11" Type="http://schemas.openxmlformats.org/officeDocument/2006/relationships/image" Target="../media/image23.jpeg"/><Relationship Id="rId5" Type="http://schemas.openxmlformats.org/officeDocument/2006/relationships/image" Target="../media/image28.jpeg"/><Relationship Id="rId15" Type="http://schemas.openxmlformats.org/officeDocument/2006/relationships/image" Target="../media/image30.jpeg"/><Relationship Id="rId10" Type="http://schemas.microsoft.com/office/2007/relationships/hdphoto" Target="../media/hdphoto3.wdp"/><Relationship Id="rId4" Type="http://schemas.openxmlformats.org/officeDocument/2006/relationships/image" Target="../media/image25.jpeg"/><Relationship Id="rId9" Type="http://schemas.openxmlformats.org/officeDocument/2006/relationships/image" Target="../media/image26.jpeg"/><Relationship Id="rId1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2.emf"/><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7.png"/><Relationship Id="rId3" Type="http://schemas.microsoft.com/office/2007/relationships/media" Target="../media/media10.avi"/><Relationship Id="rId7" Type="http://schemas.openxmlformats.org/officeDocument/2006/relationships/notesSlide" Target="../notesSlides/notesSlide7.xml"/><Relationship Id="rId12" Type="http://schemas.openxmlformats.org/officeDocument/2006/relationships/image" Target="../media/image32.emf"/><Relationship Id="rId2" Type="http://schemas.openxmlformats.org/officeDocument/2006/relationships/video" Target="NULL" TargetMode="External"/><Relationship Id="rId1" Type="http://schemas.openxmlformats.org/officeDocument/2006/relationships/tags" Target="../tags/tag8.xml"/><Relationship Id="rId6" Type="http://schemas.openxmlformats.org/officeDocument/2006/relationships/slideLayout" Target="../slideLayouts/slideLayout2.xml"/><Relationship Id="rId11" Type="http://schemas.openxmlformats.org/officeDocument/2006/relationships/image" Target="../media/image36.jpeg"/><Relationship Id="rId5" Type="http://schemas.openxmlformats.org/officeDocument/2006/relationships/video" Target="../media/media11.avi"/><Relationship Id="rId10" Type="http://schemas.openxmlformats.org/officeDocument/2006/relationships/image" Target="../media/image35.jpeg"/><Relationship Id="rId4" Type="http://schemas.microsoft.com/office/2007/relationships/media" Target="../media/media11.avi"/><Relationship Id="rId9" Type="http://schemas.openxmlformats.org/officeDocument/2006/relationships/image" Target="../media/image34.jpe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772400" cy="1470025"/>
          </a:xfrm>
        </p:spPr>
        <p:txBody>
          <a:bodyPr>
            <a:normAutofit fontScale="90000"/>
          </a:bodyPr>
          <a:lstStyle/>
          <a:p>
            <a:r>
              <a:rPr lang="en-US" b="1" dirty="0">
                <a:solidFill>
                  <a:srgbClr val="0070C0"/>
                </a:solidFill>
              </a:rPr>
              <a:t>Video Segmentation</a:t>
            </a:r>
            <a:r>
              <a:rPr lang="en-US" b="1" dirty="0" smtClean="0">
                <a:solidFill>
                  <a:srgbClr val="0070C0"/>
                </a:solidFill>
              </a:rPr>
              <a:t/>
            </a:r>
            <a:br>
              <a:rPr lang="en-US" b="1" dirty="0" smtClean="0">
                <a:solidFill>
                  <a:srgbClr val="0070C0"/>
                </a:solidFill>
              </a:rPr>
            </a:br>
            <a:r>
              <a:rPr lang="en-US" b="1" dirty="0" smtClean="0">
                <a:solidFill>
                  <a:srgbClr val="FF0000"/>
                </a:solidFill>
              </a:rPr>
              <a:t>by</a:t>
            </a:r>
            <a:r>
              <a:rPr lang="en-US" b="1" dirty="0" smtClean="0">
                <a:solidFill>
                  <a:srgbClr val="0070C0"/>
                </a:solidFill>
              </a:rPr>
              <a:t> </a:t>
            </a:r>
            <a:r>
              <a:rPr lang="en-US" b="1" u="sng" dirty="0" smtClean="0">
                <a:solidFill>
                  <a:srgbClr val="FF0000"/>
                </a:solidFill>
              </a:rPr>
              <a:t>Non-Local</a:t>
            </a:r>
            <a:r>
              <a:rPr lang="en-US" b="1" dirty="0" smtClean="0">
                <a:solidFill>
                  <a:srgbClr val="FF0000"/>
                </a:solidFill>
              </a:rPr>
              <a:t> </a:t>
            </a:r>
            <a:br>
              <a:rPr lang="en-US" b="1" dirty="0" smtClean="0">
                <a:solidFill>
                  <a:srgbClr val="FF0000"/>
                </a:solidFill>
              </a:rPr>
            </a:br>
            <a:r>
              <a:rPr lang="en-US" b="1" dirty="0" smtClean="0">
                <a:solidFill>
                  <a:srgbClr val="FF0000"/>
                </a:solidFill>
              </a:rPr>
              <a:t>Consensus </a:t>
            </a:r>
            <a:r>
              <a:rPr lang="en-US" b="1" dirty="0">
                <a:solidFill>
                  <a:srgbClr val="FF0000"/>
                </a:solidFill>
              </a:rPr>
              <a:t>Voting</a:t>
            </a:r>
            <a:endParaRPr lang="en-US" dirty="0">
              <a:solidFill>
                <a:srgbClr val="FF0000"/>
              </a:solidFill>
            </a:endParaRPr>
          </a:p>
        </p:txBody>
      </p:sp>
      <p:sp>
        <p:nvSpPr>
          <p:cNvPr id="4" name="Subtitle 2"/>
          <p:cNvSpPr>
            <a:spLocks noGrp="1"/>
          </p:cNvSpPr>
          <p:nvPr>
            <p:ph type="subTitle" idx="1"/>
          </p:nvPr>
        </p:nvSpPr>
        <p:spPr/>
        <p:txBody>
          <a:bodyPr/>
          <a:lstStyle/>
          <a:p>
            <a:pPr eaLnBrk="1" hangingPunct="1"/>
            <a:r>
              <a:rPr lang="en-US" sz="2800" b="1" dirty="0" err="1" smtClean="0">
                <a:solidFill>
                  <a:schemeClr val="tx1"/>
                </a:solidFill>
              </a:rPr>
              <a:t>Alon</a:t>
            </a:r>
            <a:r>
              <a:rPr lang="en-US" sz="2800" b="1" dirty="0" smtClean="0">
                <a:solidFill>
                  <a:schemeClr val="tx1"/>
                </a:solidFill>
              </a:rPr>
              <a:t> </a:t>
            </a:r>
            <a:r>
              <a:rPr lang="en-US" sz="2800" b="1" dirty="0" err="1" smtClean="0">
                <a:solidFill>
                  <a:schemeClr val="tx1"/>
                </a:solidFill>
              </a:rPr>
              <a:t>Faktor</a:t>
            </a:r>
            <a:r>
              <a:rPr lang="en-US" sz="2800" b="1" dirty="0" smtClean="0">
                <a:solidFill>
                  <a:schemeClr val="tx1"/>
                </a:solidFill>
              </a:rPr>
              <a:t>    &amp;   Michal </a:t>
            </a:r>
            <a:r>
              <a:rPr lang="en-US" sz="2800" b="1" dirty="0" err="1" smtClean="0">
                <a:solidFill>
                  <a:schemeClr val="tx1"/>
                </a:solidFill>
              </a:rPr>
              <a:t>Irani</a:t>
            </a:r>
            <a:endParaRPr lang="en-US" sz="2800" b="1" dirty="0" smtClean="0">
              <a:solidFill>
                <a:schemeClr val="tx1"/>
              </a:solidFill>
            </a:endParaRPr>
          </a:p>
          <a:p>
            <a:pPr eaLnBrk="1" hangingPunct="1"/>
            <a:r>
              <a:rPr lang="en-US" sz="2800" b="1" dirty="0" smtClean="0">
                <a:solidFill>
                  <a:schemeClr val="tx1"/>
                </a:solidFill>
              </a:rPr>
              <a:t>The Weizmann Institute of Science</a:t>
            </a:r>
          </a:p>
        </p:txBody>
      </p:sp>
      <p:sp>
        <p:nvSpPr>
          <p:cNvPr id="3" name="Rectangle 2"/>
          <p:cNvSpPr/>
          <p:nvPr/>
        </p:nvSpPr>
        <p:spPr>
          <a:xfrm>
            <a:off x="2910549" y="5420380"/>
            <a:ext cx="3490251" cy="523220"/>
          </a:xfrm>
          <a:prstGeom prst="rect">
            <a:avLst/>
          </a:prstGeom>
        </p:spPr>
        <p:txBody>
          <a:bodyPr wrap="none">
            <a:spAutoFit/>
          </a:bodyPr>
          <a:lstStyle/>
          <a:p>
            <a:r>
              <a:rPr lang="en-US" sz="2800" b="1" dirty="0" smtClean="0">
                <a:solidFill>
                  <a:srgbClr val="00B050"/>
                </a:solidFill>
              </a:rPr>
              <a:t>Published at BMVC’14</a:t>
            </a:r>
            <a:endParaRPr lang="en-US" sz="2800" dirty="0">
              <a:solidFill>
                <a:srgbClr val="00B050"/>
              </a:solidFill>
            </a:endParaRPr>
          </a:p>
        </p:txBody>
      </p:sp>
    </p:spTree>
    <p:extLst>
      <p:ext uri="{BB962C8B-B14F-4D97-AF65-F5344CB8AC3E}">
        <p14:creationId xmlns:p14="http://schemas.microsoft.com/office/powerpoint/2010/main" val="1819767132"/>
      </p:ext>
    </p:extLst>
  </p:cSld>
  <p:clrMapOvr>
    <a:masterClrMapping/>
  </p:clrMapOvr>
  <mc:AlternateContent xmlns:mc="http://schemas.openxmlformats.org/markup-compatibility/2006" xmlns:p14="http://schemas.microsoft.com/office/powerpoint/2010/main">
    <mc:Choice Requires="p14">
      <p:transition spd="slow" p14:dur="2000" advTm="7541"/>
    </mc:Choice>
    <mc:Fallback xmlns="">
      <p:transition spd="slow" advTm="754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3142" y="1371600"/>
            <a:ext cx="9060858" cy="2854999"/>
            <a:chOff x="-1569173" y="-390645"/>
            <a:chExt cx="14540684" cy="4581645"/>
          </a:xfrm>
        </p:grpSpPr>
        <p:pic>
          <p:nvPicPr>
            <p:cNvPr id="6" name="Picture 2" descr="E:\work\video_coseg_data\comparison2\salta2\106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8430" y="-381000"/>
              <a:ext cx="3048001" cy="4571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work\video_coseg_data\comparison2\salta2\101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9173" y="-381000"/>
              <a:ext cx="3048001" cy="4571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work\video_coseg_data\comparison2\salta2\102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8826" y="-381000"/>
              <a:ext cx="3048001" cy="4571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E:\work\video_coseg_data\comparison2\salta2\105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381000"/>
              <a:ext cx="3048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26183" y="-381000"/>
              <a:ext cx="533400" cy="1107996"/>
            </a:xfrm>
            <a:prstGeom prst="rect">
              <a:avLst/>
            </a:prstGeom>
            <a:noFill/>
          </p:spPr>
          <p:txBody>
            <a:bodyPr wrap="square" rtlCol="0">
              <a:spAutoFit/>
            </a:bodyPr>
            <a:lstStyle/>
            <a:p>
              <a:r>
                <a:rPr lang="en-US" sz="6600" b="1" dirty="0" smtClean="0"/>
                <a:t>…</a:t>
              </a:r>
              <a:endParaRPr lang="en-US" sz="6600" b="1" dirty="0"/>
            </a:p>
          </p:txBody>
        </p:sp>
        <p:sp>
          <p:nvSpPr>
            <p:cNvPr id="11" name="TextBox 10"/>
            <p:cNvSpPr txBox="1"/>
            <p:nvPr/>
          </p:nvSpPr>
          <p:spPr>
            <a:xfrm>
              <a:off x="8590308" y="-390645"/>
              <a:ext cx="533400" cy="1107996"/>
            </a:xfrm>
            <a:prstGeom prst="rect">
              <a:avLst/>
            </a:prstGeom>
            <a:noFill/>
          </p:spPr>
          <p:txBody>
            <a:bodyPr wrap="square" rtlCol="0">
              <a:spAutoFit/>
            </a:bodyPr>
            <a:lstStyle/>
            <a:p>
              <a:r>
                <a:rPr lang="en-US" sz="6600" b="1" dirty="0" smtClean="0"/>
                <a:t>…</a:t>
              </a:r>
              <a:endParaRPr lang="en-US" sz="6600" b="1" dirty="0"/>
            </a:p>
          </p:txBody>
        </p:sp>
        <p:sp>
          <p:nvSpPr>
            <p:cNvPr id="12" name="Rectangle 11"/>
            <p:cNvSpPr/>
            <p:nvPr/>
          </p:nvSpPr>
          <p:spPr>
            <a:xfrm>
              <a:off x="-1569173" y="1904999"/>
              <a:ext cx="14540684" cy="2285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228600" y="3379153"/>
            <a:ext cx="1815710" cy="830997"/>
          </a:xfrm>
          <a:prstGeom prst="rect">
            <a:avLst/>
          </a:prstGeom>
          <a:noFill/>
        </p:spPr>
        <p:txBody>
          <a:bodyPr wrap="square" rtlCol="0">
            <a:spAutoFit/>
          </a:bodyPr>
          <a:lstStyle/>
          <a:p>
            <a:pPr algn="ctr"/>
            <a:r>
              <a:rPr lang="en-US" sz="2400" b="1" u="sng" dirty="0" smtClean="0">
                <a:solidFill>
                  <a:schemeClr val="tx2"/>
                </a:solidFill>
              </a:rPr>
              <a:t>Coarse</a:t>
            </a:r>
          </a:p>
          <a:p>
            <a:pPr algn="ctr"/>
            <a:r>
              <a:rPr lang="en-US" sz="2400" b="1" dirty="0" smtClean="0">
                <a:solidFill>
                  <a:schemeClr val="tx2"/>
                </a:solidFill>
              </a:rPr>
              <a:t>optical-flow</a:t>
            </a:r>
            <a:endParaRPr lang="en-US" sz="2400" b="1" dirty="0">
              <a:solidFill>
                <a:schemeClr val="tx2"/>
              </a:solidFill>
            </a:endParaRPr>
          </a:p>
        </p:txBody>
      </p:sp>
      <p:sp>
        <p:nvSpPr>
          <p:cNvPr id="90" name="Curved Up Arrow 89"/>
          <p:cNvSpPr/>
          <p:nvPr/>
        </p:nvSpPr>
        <p:spPr>
          <a:xfrm>
            <a:off x="920889" y="2670610"/>
            <a:ext cx="1524000" cy="60599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4" name="Picture 9" descr="E:\HardSegDataset\all_frames\0000042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0172" y="1375210"/>
            <a:ext cx="1899053" cy="142429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52400" y="1484412"/>
            <a:ext cx="8880544" cy="1220488"/>
            <a:chOff x="152400" y="1861802"/>
            <a:chExt cx="8880544" cy="1220488"/>
          </a:xfrm>
        </p:grpSpPr>
        <p:grpSp>
          <p:nvGrpSpPr>
            <p:cNvPr id="18" name="Group 17"/>
            <p:cNvGrpSpPr/>
            <p:nvPr/>
          </p:nvGrpSpPr>
          <p:grpSpPr>
            <a:xfrm>
              <a:off x="152400" y="1861802"/>
              <a:ext cx="8880544" cy="1220488"/>
              <a:chOff x="152400" y="1861802"/>
              <a:chExt cx="8880544" cy="1220488"/>
            </a:xfrm>
          </p:grpSpPr>
          <p:cxnSp>
            <p:nvCxnSpPr>
              <p:cNvPr id="25" name="Straight Arrow Connector 24"/>
              <p:cNvCxnSpPr/>
              <p:nvPr/>
            </p:nvCxnSpPr>
            <p:spPr>
              <a:xfrm>
                <a:off x="152400" y="2420175"/>
                <a:ext cx="49854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09193" y="2819400"/>
                <a:ext cx="423612" cy="533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265486" y="2286000"/>
                <a:ext cx="49854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2244656" y="2398140"/>
                <a:ext cx="49854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3311456" y="2286000"/>
                <a:ext cx="49854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2444889" y="2895600"/>
                <a:ext cx="450711"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5410200" y="2846070"/>
                <a:ext cx="347902" cy="11811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8153400" y="2720340"/>
                <a:ext cx="267695" cy="1752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00600" y="2286000"/>
                <a:ext cx="49854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867400" y="2173860"/>
                <a:ext cx="49854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7391400" y="2819400"/>
                <a:ext cx="49854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8534400" y="2133600"/>
                <a:ext cx="49854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7233899" y="2126689"/>
                <a:ext cx="49854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065443" y="1905000"/>
                <a:ext cx="49854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554472" y="2010229"/>
                <a:ext cx="49854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783533" y="1981201"/>
                <a:ext cx="49854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1370593" y="2590800"/>
                <a:ext cx="249272" cy="18505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3311456" y="2464745"/>
                <a:ext cx="124636" cy="3546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613571" y="2872740"/>
                <a:ext cx="49854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915360" y="3048000"/>
                <a:ext cx="49854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872772" y="1861802"/>
                <a:ext cx="49854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8534400" y="2590800"/>
                <a:ext cx="249272" cy="3390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8305800" y="3082290"/>
                <a:ext cx="49854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5112115" y="2517625"/>
                <a:ext cx="364771" cy="731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57" name="Straight Arrow Connector 56"/>
            <p:cNvCxnSpPr/>
            <p:nvPr/>
          </p:nvCxnSpPr>
          <p:spPr>
            <a:xfrm flipV="1">
              <a:off x="5867400" y="2554212"/>
              <a:ext cx="173951" cy="19769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75" name="TextBox 74"/>
          <p:cNvSpPr txBox="1"/>
          <p:nvPr/>
        </p:nvSpPr>
        <p:spPr>
          <a:xfrm>
            <a:off x="2120510" y="3352800"/>
            <a:ext cx="2895600" cy="830997"/>
          </a:xfrm>
          <a:prstGeom prst="rect">
            <a:avLst/>
          </a:prstGeom>
          <a:noFill/>
        </p:spPr>
        <p:txBody>
          <a:bodyPr wrap="square" rtlCol="0">
            <a:spAutoFit/>
          </a:bodyPr>
          <a:lstStyle/>
          <a:p>
            <a:pPr algn="ctr"/>
            <a:r>
              <a:rPr lang="en-US" sz="2400" b="1" dirty="0" smtClean="0">
                <a:solidFill>
                  <a:schemeClr val="tx2"/>
                </a:solidFill>
              </a:rPr>
              <a:t>Frame contains dominant motion?</a:t>
            </a:r>
            <a:endParaRPr lang="en-US" sz="2400" b="1" dirty="0">
              <a:solidFill>
                <a:schemeClr val="tx2"/>
              </a:solidFill>
            </a:endParaRPr>
          </a:p>
        </p:txBody>
      </p:sp>
      <p:sp>
        <p:nvSpPr>
          <p:cNvPr id="76" name="Right Arrow 75"/>
          <p:cNvSpPr/>
          <p:nvPr/>
        </p:nvSpPr>
        <p:spPr>
          <a:xfrm>
            <a:off x="1863335" y="3497997"/>
            <a:ext cx="530406" cy="4927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609600" y="2089585"/>
            <a:ext cx="8174479" cy="499435"/>
            <a:chOff x="609600" y="4920290"/>
            <a:chExt cx="8174479" cy="499435"/>
          </a:xfrm>
        </p:grpSpPr>
        <p:cxnSp>
          <p:nvCxnSpPr>
            <p:cNvPr id="87" name="Straight Arrow Connector 86"/>
            <p:cNvCxnSpPr/>
            <p:nvPr/>
          </p:nvCxnSpPr>
          <p:spPr>
            <a:xfrm flipH="1">
              <a:off x="609600" y="5274945"/>
              <a:ext cx="423612" cy="5334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a:off x="2445296" y="5349240"/>
              <a:ext cx="450711"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5410607" y="5301615"/>
              <a:ext cx="347902" cy="11811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8153807" y="5175885"/>
              <a:ext cx="267695" cy="17526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V="1">
              <a:off x="1371000" y="5046345"/>
              <a:ext cx="249272" cy="18505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V="1">
              <a:off x="3311863" y="4920290"/>
              <a:ext cx="124636" cy="35465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8534807" y="5046345"/>
              <a:ext cx="249272" cy="33909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H="1">
              <a:off x="5112522" y="4965551"/>
              <a:ext cx="364771" cy="7317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5867807" y="5004994"/>
              <a:ext cx="173951" cy="197697"/>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105" name="Right Arrow 104"/>
          <p:cNvSpPr/>
          <p:nvPr/>
        </p:nvSpPr>
        <p:spPr>
          <a:xfrm rot="20292863">
            <a:off x="4780413" y="3419666"/>
            <a:ext cx="714804" cy="5951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Yes</a:t>
            </a:r>
            <a:endParaRPr lang="en-US" dirty="0"/>
          </a:p>
        </p:txBody>
      </p:sp>
      <p:sp>
        <p:nvSpPr>
          <p:cNvPr id="106" name="TextBox 105"/>
          <p:cNvSpPr txBox="1"/>
          <p:nvPr/>
        </p:nvSpPr>
        <p:spPr>
          <a:xfrm>
            <a:off x="5652630" y="3276600"/>
            <a:ext cx="3125261" cy="830997"/>
          </a:xfrm>
          <a:prstGeom prst="rect">
            <a:avLst/>
          </a:prstGeom>
          <a:noFill/>
        </p:spPr>
        <p:txBody>
          <a:bodyPr wrap="square" rtlCol="0">
            <a:spAutoFit/>
          </a:bodyPr>
          <a:lstStyle/>
          <a:p>
            <a:pPr algn="ctr"/>
            <a:r>
              <a:rPr lang="en-US" sz="2400" b="1" dirty="0" smtClean="0">
                <a:solidFill>
                  <a:schemeClr val="tx2"/>
                </a:solidFill>
              </a:rPr>
              <a:t>   Consistent flow </a:t>
            </a:r>
            <a:r>
              <a:rPr lang="en-US" sz="2400" b="1" dirty="0" smtClean="0">
                <a:solidFill>
                  <a:schemeClr val="tx2"/>
                </a:solidFill>
                <a:sym typeface="Wingdings" panose="05000000000000000000" pitchFamily="2" charset="2"/>
              </a:rPr>
              <a:t></a:t>
            </a:r>
            <a:r>
              <a:rPr lang="en-US" sz="2400" b="1" dirty="0" smtClean="0">
                <a:solidFill>
                  <a:schemeClr val="tx2"/>
                </a:solidFill>
              </a:rPr>
              <a:t> </a:t>
            </a:r>
            <a:r>
              <a:rPr lang="en-US" sz="2400" b="1" dirty="0" err="1" smtClean="0">
                <a:solidFill>
                  <a:schemeClr val="tx2"/>
                </a:solidFill>
              </a:rPr>
              <a:t>Bg</a:t>
            </a:r>
            <a:endParaRPr lang="en-US" sz="2400" b="1" dirty="0" smtClean="0">
              <a:solidFill>
                <a:schemeClr val="tx2"/>
              </a:solidFill>
            </a:endParaRPr>
          </a:p>
          <a:p>
            <a:pPr algn="ctr"/>
            <a:r>
              <a:rPr lang="en-US" sz="2400" b="1" dirty="0" smtClean="0">
                <a:solidFill>
                  <a:schemeClr val="tx2"/>
                </a:solidFill>
              </a:rPr>
              <a:t>Inconsistent </a:t>
            </a:r>
            <a:r>
              <a:rPr lang="en-US" sz="2400" b="1" dirty="0">
                <a:solidFill>
                  <a:schemeClr val="tx2"/>
                </a:solidFill>
              </a:rPr>
              <a:t>flow </a:t>
            </a:r>
            <a:r>
              <a:rPr lang="en-US" sz="2400" b="1" dirty="0" smtClean="0">
                <a:solidFill>
                  <a:schemeClr val="tx2"/>
                </a:solidFill>
                <a:sym typeface="Wingdings" panose="05000000000000000000" pitchFamily="2" charset="2"/>
              </a:rPr>
              <a:t></a:t>
            </a:r>
            <a:r>
              <a:rPr lang="en-US" sz="2400" b="1" dirty="0" smtClean="0">
                <a:solidFill>
                  <a:schemeClr val="tx2"/>
                </a:solidFill>
              </a:rPr>
              <a:t> </a:t>
            </a:r>
            <a:r>
              <a:rPr lang="en-US" sz="2400" b="1" dirty="0" err="1" smtClean="0">
                <a:solidFill>
                  <a:schemeClr val="tx2"/>
                </a:solidFill>
              </a:rPr>
              <a:t>Fg</a:t>
            </a:r>
            <a:endParaRPr lang="en-US" sz="2400" b="1" dirty="0">
              <a:solidFill>
                <a:schemeClr val="tx2"/>
              </a:solidFill>
            </a:endParaRPr>
          </a:p>
        </p:txBody>
      </p:sp>
      <p:sp>
        <p:nvSpPr>
          <p:cNvPr id="107" name="Right Arrow 106"/>
          <p:cNvSpPr/>
          <p:nvPr/>
        </p:nvSpPr>
        <p:spPr>
          <a:xfrm rot="1713773">
            <a:off x="4707374" y="4183963"/>
            <a:ext cx="750849" cy="627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a:t>
            </a:r>
            <a:endParaRPr lang="en-US" dirty="0"/>
          </a:p>
        </p:txBody>
      </p:sp>
      <p:sp>
        <p:nvSpPr>
          <p:cNvPr id="118" name="TextBox 117"/>
          <p:cNvSpPr txBox="1"/>
          <p:nvPr/>
        </p:nvSpPr>
        <p:spPr>
          <a:xfrm>
            <a:off x="5410200" y="4295666"/>
            <a:ext cx="2971800" cy="733534"/>
          </a:xfrm>
          <a:prstGeom prst="rect">
            <a:avLst/>
          </a:prstGeom>
          <a:noFill/>
        </p:spPr>
        <p:txBody>
          <a:bodyPr wrap="square" rtlCol="0">
            <a:spAutoFit/>
          </a:bodyPr>
          <a:lstStyle/>
          <a:p>
            <a:pPr algn="ctr">
              <a:lnSpc>
                <a:spcPts val="2500"/>
              </a:lnSpc>
            </a:pPr>
            <a:r>
              <a:rPr lang="en-US" sz="2400" b="1" dirty="0" smtClean="0">
                <a:solidFill>
                  <a:schemeClr val="tx2"/>
                </a:solidFill>
              </a:rPr>
              <a:t>Frame is ‘unreliable’</a:t>
            </a:r>
          </a:p>
          <a:p>
            <a:pPr algn="ctr">
              <a:lnSpc>
                <a:spcPts val="2500"/>
              </a:lnSpc>
            </a:pPr>
            <a:r>
              <a:rPr lang="en-US" sz="2400" b="1" dirty="0" smtClean="0">
                <a:solidFill>
                  <a:schemeClr val="tx2"/>
                </a:solidFill>
              </a:rPr>
              <a:t> (set </a:t>
            </a:r>
            <a:r>
              <a:rPr lang="en-US" sz="2400" b="1" dirty="0" err="1">
                <a:solidFill>
                  <a:schemeClr val="tx2"/>
                </a:solidFill>
              </a:rPr>
              <a:t>Fg</a:t>
            </a:r>
            <a:r>
              <a:rPr lang="en-US" sz="2400" b="1" dirty="0">
                <a:solidFill>
                  <a:schemeClr val="tx2"/>
                </a:solidFill>
              </a:rPr>
              <a:t> </a:t>
            </a:r>
            <a:r>
              <a:rPr lang="en-US" sz="2400" b="1" dirty="0" smtClean="0">
                <a:solidFill>
                  <a:schemeClr val="tx2"/>
                </a:solidFill>
              </a:rPr>
              <a:t>votes to 0)</a:t>
            </a:r>
            <a:endParaRPr lang="en-US" sz="2400" b="1" dirty="0">
              <a:solidFill>
                <a:schemeClr val="tx2"/>
              </a:solidFill>
            </a:endParaRPr>
          </a:p>
        </p:txBody>
      </p:sp>
      <p:sp>
        <p:nvSpPr>
          <p:cNvPr id="130" name="Title 1"/>
          <p:cNvSpPr txBox="1">
            <a:spLocks/>
          </p:cNvSpPr>
          <p:nvPr/>
        </p:nvSpPr>
        <p:spPr>
          <a:xfrm>
            <a:off x="304800" y="762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0000"/>
                </a:solidFill>
              </a:rPr>
              <a:t>Initializing the </a:t>
            </a:r>
            <a:r>
              <a:rPr lang="en-US" b="1" dirty="0" err="1">
                <a:solidFill>
                  <a:srgbClr val="FF0000"/>
                </a:solidFill>
              </a:rPr>
              <a:t>fg</a:t>
            </a:r>
            <a:r>
              <a:rPr lang="en-US" b="1" dirty="0">
                <a:solidFill>
                  <a:srgbClr val="FF0000"/>
                </a:solidFill>
              </a:rPr>
              <a:t> likelihood votes</a:t>
            </a:r>
          </a:p>
        </p:txBody>
      </p:sp>
      <p:sp>
        <p:nvSpPr>
          <p:cNvPr id="3" name="Rectangle 2"/>
          <p:cNvSpPr/>
          <p:nvPr/>
        </p:nvSpPr>
        <p:spPr>
          <a:xfrm>
            <a:off x="2513190" y="2753380"/>
            <a:ext cx="2516010" cy="523220"/>
          </a:xfrm>
          <a:prstGeom prst="rect">
            <a:avLst/>
          </a:prstGeom>
        </p:spPr>
        <p:txBody>
          <a:bodyPr wrap="none">
            <a:spAutoFit/>
          </a:bodyPr>
          <a:lstStyle/>
          <a:p>
            <a:r>
              <a:rPr lang="en-US" sz="2800" b="1" u="sng" dirty="0" smtClean="0">
                <a:solidFill>
                  <a:srgbClr val="FF0000"/>
                </a:solidFill>
              </a:rPr>
              <a:t>For each frame:</a:t>
            </a:r>
            <a:endParaRPr lang="en-US" sz="2800" u="sng" dirty="0"/>
          </a:p>
        </p:txBody>
      </p:sp>
      <p:sp>
        <p:nvSpPr>
          <p:cNvPr id="2" name="Left Brace 1"/>
          <p:cNvSpPr/>
          <p:nvPr/>
        </p:nvSpPr>
        <p:spPr>
          <a:xfrm>
            <a:off x="5562600" y="3320772"/>
            <a:ext cx="141624" cy="681293"/>
          </a:xfrm>
          <a:prstGeom prst="leftBrace">
            <a:avLst>
              <a:gd name="adj1" fmla="val 58774"/>
              <a:gd name="adj2" fmla="val 50000"/>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2" name="Group 81"/>
          <p:cNvGrpSpPr/>
          <p:nvPr/>
        </p:nvGrpSpPr>
        <p:grpSpPr>
          <a:xfrm>
            <a:off x="2667000" y="4267201"/>
            <a:ext cx="6400799" cy="1982069"/>
            <a:chOff x="1778831" y="4953001"/>
            <a:chExt cx="6575070" cy="1982069"/>
          </a:xfrm>
        </p:grpSpPr>
        <p:grpSp>
          <p:nvGrpSpPr>
            <p:cNvPr id="83" name="Group 82"/>
            <p:cNvGrpSpPr/>
            <p:nvPr/>
          </p:nvGrpSpPr>
          <p:grpSpPr>
            <a:xfrm>
              <a:off x="1857106" y="4953001"/>
              <a:ext cx="6496795" cy="1982069"/>
              <a:chOff x="1857106" y="4953001"/>
              <a:chExt cx="6496795" cy="1982069"/>
            </a:xfrm>
          </p:grpSpPr>
          <p:sp>
            <p:nvSpPr>
              <p:cNvPr id="85" name="Rectangle 84"/>
              <p:cNvSpPr/>
              <p:nvPr/>
            </p:nvSpPr>
            <p:spPr>
              <a:xfrm>
                <a:off x="4575727" y="6100625"/>
                <a:ext cx="3778174" cy="830997"/>
              </a:xfrm>
              <a:prstGeom prst="rect">
                <a:avLst/>
              </a:prstGeom>
              <a:noFill/>
            </p:spPr>
            <p:txBody>
              <a:bodyPr wrap="square">
                <a:spAutoFit/>
              </a:bodyPr>
              <a:lstStyle/>
              <a:p>
                <a:pPr algn="ctr"/>
                <a:r>
                  <a:rPr lang="en-US" sz="2400" b="1" dirty="0">
                    <a:solidFill>
                      <a:srgbClr val="FF0000"/>
                    </a:solidFill>
                  </a:rPr>
                  <a:t>Appearance-based saliency</a:t>
                </a:r>
              </a:p>
              <a:p>
                <a:pPr lvl="1" algn="ctr"/>
                <a:r>
                  <a:rPr lang="en-US" sz="2400" b="1" dirty="0" smtClean="0">
                    <a:solidFill>
                      <a:srgbClr val="FF0000"/>
                    </a:solidFill>
                  </a:rPr>
                  <a:t>[</a:t>
                </a:r>
                <a:r>
                  <a:rPr lang="en-US" sz="2400" b="1" dirty="0" err="1">
                    <a:solidFill>
                      <a:srgbClr val="FF0000"/>
                    </a:solidFill>
                  </a:rPr>
                  <a:t>Margolin</a:t>
                </a:r>
                <a:r>
                  <a:rPr lang="en-US" sz="2400" b="1" dirty="0">
                    <a:solidFill>
                      <a:srgbClr val="FF0000"/>
                    </a:solidFill>
                  </a:rPr>
                  <a:t> et al]</a:t>
                </a:r>
                <a:endParaRPr lang="en-US" sz="2400" b="1" dirty="0" smtClean="0">
                  <a:solidFill>
                    <a:srgbClr val="FF0000"/>
                  </a:solidFill>
                </a:endParaRPr>
              </a:p>
            </p:txBody>
          </p:sp>
          <p:sp>
            <p:nvSpPr>
              <p:cNvPr id="86" name="Bent-Up Arrow 85"/>
              <p:cNvSpPr/>
              <p:nvPr/>
            </p:nvSpPr>
            <p:spPr>
              <a:xfrm rot="5400000">
                <a:off x="2235878" y="4574229"/>
                <a:ext cx="1982069" cy="2739613"/>
              </a:xfrm>
              <a:prstGeom prst="bentUpArrow">
                <a:avLst>
                  <a:gd name="adj1" fmla="val 22945"/>
                  <a:gd name="adj2" fmla="val 22189"/>
                  <a:gd name="adj3" fmla="val 3385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grpSp>
        <p:sp>
          <p:nvSpPr>
            <p:cNvPr id="84" name="TextBox 83"/>
            <p:cNvSpPr txBox="1"/>
            <p:nvPr/>
          </p:nvSpPr>
          <p:spPr>
            <a:xfrm>
              <a:off x="1778831" y="6243935"/>
              <a:ext cx="2895600" cy="461665"/>
            </a:xfrm>
            <a:prstGeom prst="rect">
              <a:avLst/>
            </a:prstGeom>
            <a:noFill/>
          </p:spPr>
          <p:txBody>
            <a:bodyPr wrap="square" rtlCol="0">
              <a:spAutoFit/>
            </a:bodyPr>
            <a:lstStyle/>
            <a:p>
              <a:r>
                <a:rPr lang="en-US" sz="2400" b="1" dirty="0" smtClean="0">
                  <a:solidFill>
                    <a:schemeClr val="bg1"/>
                  </a:solidFill>
                </a:rPr>
                <a:t>Not enough frames</a:t>
              </a:r>
              <a:endParaRPr lang="en-US" sz="2400" b="1" dirty="0">
                <a:solidFill>
                  <a:schemeClr val="bg1"/>
                </a:solidFill>
              </a:endParaRPr>
            </a:p>
          </p:txBody>
        </p:sp>
      </p:grpSp>
      <p:sp>
        <p:nvSpPr>
          <p:cNvPr id="92" name="Rectangle 91"/>
          <p:cNvSpPr/>
          <p:nvPr/>
        </p:nvSpPr>
        <p:spPr>
          <a:xfrm>
            <a:off x="5206589" y="2895600"/>
            <a:ext cx="3785011" cy="492443"/>
          </a:xfrm>
          <a:prstGeom prst="rect">
            <a:avLst/>
          </a:prstGeom>
          <a:noFill/>
        </p:spPr>
        <p:txBody>
          <a:bodyPr wrap="none">
            <a:spAutoFit/>
          </a:bodyPr>
          <a:lstStyle/>
          <a:p>
            <a:pPr lvl="1" algn="ctr"/>
            <a:r>
              <a:rPr lang="en-US" sz="2600" b="1" u="sng" dirty="0" smtClean="0">
                <a:solidFill>
                  <a:srgbClr val="FF0000"/>
                </a:solidFill>
              </a:rPr>
              <a:t>Motion-based saliency</a:t>
            </a:r>
          </a:p>
        </p:txBody>
      </p:sp>
    </p:spTree>
    <p:custDataLst>
      <p:tags r:id="rId1"/>
    </p:custDataLst>
    <p:extLst>
      <p:ext uri="{BB962C8B-B14F-4D97-AF65-F5344CB8AC3E}">
        <p14:creationId xmlns:p14="http://schemas.microsoft.com/office/powerpoint/2010/main" val="1935309333"/>
      </p:ext>
    </p:extLst>
  </p:cSld>
  <p:clrMapOvr>
    <a:masterClrMapping/>
  </p:clrMapOvr>
  <mc:AlternateContent xmlns:mc="http://schemas.openxmlformats.org/markup-compatibility/2006" xmlns:p14="http://schemas.microsoft.com/office/powerpoint/2010/main">
    <mc:Choice Requires="p14">
      <p:transition spd="slow" p14:dur="2000" advTm="96480"/>
    </mc:Choice>
    <mc:Fallback xmlns="">
      <p:transition spd="slow" advTm="964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left)">
                                      <p:cBhvr>
                                        <p:cTn id="7" dur="500"/>
                                        <p:tgtEl>
                                          <p:spTgt spid="9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22" presetClass="entr" presetSubtype="8" fill="hold" nodeType="afterEffect">
                                  <p:stCondLst>
                                    <p:cond delay="50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125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wipe(left)">
                                      <p:cBhvr>
                                        <p:cTn id="25" dur="500"/>
                                        <p:tgtEl>
                                          <p:spTgt spid="76"/>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wipe(left)">
                                      <p:cBhvr>
                                        <p:cTn id="29" dur="500"/>
                                        <p:tgtEl>
                                          <p:spTgt spid="7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5"/>
                                        </p:tgtEl>
                                        <p:attrNameLst>
                                          <p:attrName>style.visibility</p:attrName>
                                        </p:attrNameLst>
                                      </p:cBhvr>
                                      <p:to>
                                        <p:strVal val="visible"/>
                                      </p:to>
                                    </p:set>
                                    <p:animEffect transition="in" filter="wipe(left)">
                                      <p:cBhvr>
                                        <p:cTn id="34" dur="500"/>
                                        <p:tgtEl>
                                          <p:spTgt spid="10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wipe(left)">
                                      <p:cBhvr>
                                        <p:cTn id="38" dur="500"/>
                                        <p:tgtEl>
                                          <p:spTgt spid="9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left)">
                                      <p:cBhvr>
                                        <p:cTn id="43" dur="500"/>
                                        <p:tgtEl>
                                          <p:spTgt spid="2"/>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06">
                                            <p:txEl>
                                              <p:pRg st="0" end="0"/>
                                            </p:txEl>
                                          </p:spTgt>
                                        </p:tgtEl>
                                        <p:attrNameLst>
                                          <p:attrName>style.visibility</p:attrName>
                                        </p:attrNameLst>
                                      </p:cBhvr>
                                      <p:to>
                                        <p:strVal val="visible"/>
                                      </p:to>
                                    </p:set>
                                    <p:animEffect transition="in" filter="wipe(left)">
                                      <p:cBhvr>
                                        <p:cTn id="47" dur="500"/>
                                        <p:tgtEl>
                                          <p:spTgt spid="10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childTnLst>
                          </p:cTn>
                        </p:par>
                        <p:par>
                          <p:cTn id="52" fill="hold">
                            <p:stCondLst>
                              <p:cond delay="0"/>
                            </p:stCondLst>
                            <p:childTnLst>
                              <p:par>
                                <p:cTn id="53" presetID="35" presetClass="emph" presetSubtype="0" repeatCount="3000" fill="hold" nodeType="afterEffect">
                                  <p:stCondLst>
                                    <p:cond delay="0"/>
                                  </p:stCondLst>
                                  <p:childTnLst>
                                    <p:anim calcmode="discrete" valueType="str">
                                      <p:cBhvr>
                                        <p:cTn id="54" dur="500" fill="hold"/>
                                        <p:tgtEl>
                                          <p:spTgt spid="13"/>
                                        </p:tgtEl>
                                        <p:attrNameLst>
                                          <p:attrName>style.visibility</p:attrName>
                                        </p:attrNameLst>
                                      </p:cBhvr>
                                      <p:tavLst>
                                        <p:tav tm="0">
                                          <p:val>
                                            <p:strVal val="hidden"/>
                                          </p:val>
                                        </p:tav>
                                        <p:tav tm="50000">
                                          <p:val>
                                            <p:strVal val="visible"/>
                                          </p:val>
                                        </p:tav>
                                      </p:tavLst>
                                    </p:anim>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106">
                                            <p:txEl>
                                              <p:pRg st="1" end="1"/>
                                            </p:txEl>
                                          </p:spTgt>
                                        </p:tgtEl>
                                        <p:attrNameLst>
                                          <p:attrName>style.visibility</p:attrName>
                                        </p:attrNameLst>
                                      </p:cBhvr>
                                      <p:to>
                                        <p:strVal val="visible"/>
                                      </p:to>
                                    </p:set>
                                    <p:animEffect transition="in" filter="wipe(left)">
                                      <p:cBhvr>
                                        <p:cTn id="58" dur="500"/>
                                        <p:tgtEl>
                                          <p:spTgt spid="106">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07"/>
                                        </p:tgtEl>
                                        <p:attrNameLst>
                                          <p:attrName>style.visibility</p:attrName>
                                        </p:attrNameLst>
                                      </p:cBhvr>
                                      <p:to>
                                        <p:strVal val="visible"/>
                                      </p:to>
                                    </p:set>
                                    <p:animEffect transition="in" filter="wipe(left)">
                                      <p:cBhvr>
                                        <p:cTn id="63" dur="500"/>
                                        <p:tgtEl>
                                          <p:spTgt spid="107"/>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118"/>
                                        </p:tgtEl>
                                        <p:attrNameLst>
                                          <p:attrName>style.visibility</p:attrName>
                                        </p:attrNameLst>
                                      </p:cBhvr>
                                      <p:to>
                                        <p:strVal val="visible"/>
                                      </p:to>
                                    </p:set>
                                    <p:animEffect transition="in" filter="wipe(left)">
                                      <p:cBhvr>
                                        <p:cTn id="67" dur="500"/>
                                        <p:tgtEl>
                                          <p:spTgt spid="1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82"/>
                                        </p:tgtEl>
                                        <p:attrNameLst>
                                          <p:attrName>style.visibility</p:attrName>
                                        </p:attrNameLst>
                                      </p:cBhvr>
                                      <p:to>
                                        <p:strVal val="visible"/>
                                      </p:to>
                                    </p:set>
                                    <p:animEffect transition="in" filter="wipe(left)">
                                      <p:cBhvr>
                                        <p:cTn id="7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0" grpId="0" animBg="1"/>
      <p:bldP spid="75" grpId="0"/>
      <p:bldP spid="76" grpId="0" animBg="1"/>
      <p:bldP spid="105" grpId="0" animBg="1"/>
      <p:bldP spid="106" grpId="0" uiExpand="1" build="p"/>
      <p:bldP spid="107" grpId="0" animBg="1"/>
      <p:bldP spid="118" grpId="0"/>
      <p:bldP spid="3" grpId="0"/>
      <p:bldP spid="2" grpId="0" animBg="1"/>
      <p:bldP spid="92" grpId="0"/>
    </p:bldLst>
  </p:timing>
  <p:extLst mod="1"/>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salta_12fps.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1031" r="847"/>
          <a:stretch/>
        </p:blipFill>
        <p:spPr>
          <a:xfrm>
            <a:off x="972976" y="990600"/>
            <a:ext cx="3190475" cy="2438676"/>
          </a:xfrm>
          <a:prstGeom prst="rect">
            <a:avLst/>
          </a:prstGeom>
        </p:spPr>
      </p:pic>
      <p:sp>
        <p:nvSpPr>
          <p:cNvPr id="2" name="Title 1"/>
          <p:cNvSpPr>
            <a:spLocks noGrp="1"/>
          </p:cNvSpPr>
          <p:nvPr>
            <p:ph type="title"/>
          </p:nvPr>
        </p:nvSpPr>
        <p:spPr>
          <a:xfrm>
            <a:off x="0" y="0"/>
            <a:ext cx="9144000" cy="1143000"/>
          </a:xfrm>
        </p:spPr>
        <p:txBody>
          <a:bodyPr>
            <a:normAutofit/>
          </a:bodyPr>
          <a:lstStyle/>
          <a:p>
            <a:r>
              <a:rPr lang="en-US" b="1" dirty="0">
                <a:solidFill>
                  <a:srgbClr val="FF0000"/>
                </a:solidFill>
              </a:rPr>
              <a:t>Initializing the </a:t>
            </a:r>
            <a:r>
              <a:rPr lang="en-US" b="1" dirty="0" err="1">
                <a:solidFill>
                  <a:srgbClr val="FF0000"/>
                </a:solidFill>
              </a:rPr>
              <a:t>f</a:t>
            </a:r>
            <a:r>
              <a:rPr lang="en-US" b="1" dirty="0" err="1" smtClean="0">
                <a:solidFill>
                  <a:srgbClr val="FF0000"/>
                </a:solidFill>
              </a:rPr>
              <a:t>g</a:t>
            </a:r>
            <a:r>
              <a:rPr lang="en-US" b="1" dirty="0" smtClean="0">
                <a:solidFill>
                  <a:srgbClr val="FF0000"/>
                </a:solidFill>
              </a:rPr>
              <a:t> </a:t>
            </a:r>
            <a:r>
              <a:rPr lang="en-US" b="1" dirty="0">
                <a:solidFill>
                  <a:srgbClr val="FF0000"/>
                </a:solidFill>
              </a:rPr>
              <a:t>likelihood votes</a:t>
            </a:r>
            <a:endParaRPr lang="en-US" b="1" dirty="0">
              <a:solidFill>
                <a:srgbClr val="00B050"/>
              </a:solidFill>
            </a:endParaRPr>
          </a:p>
        </p:txBody>
      </p:sp>
      <p:sp>
        <p:nvSpPr>
          <p:cNvPr id="13" name="TextBox 12"/>
          <p:cNvSpPr txBox="1"/>
          <p:nvPr/>
        </p:nvSpPr>
        <p:spPr>
          <a:xfrm>
            <a:off x="311819" y="5943600"/>
            <a:ext cx="4031581" cy="523220"/>
          </a:xfrm>
          <a:prstGeom prst="rect">
            <a:avLst/>
          </a:prstGeom>
          <a:noFill/>
        </p:spPr>
        <p:txBody>
          <a:bodyPr wrap="square" rtlCol="0">
            <a:spAutoFit/>
          </a:bodyPr>
          <a:lstStyle/>
          <a:p>
            <a:pPr algn="ctr"/>
            <a:r>
              <a:rPr lang="en-US" sz="2800" b="1" dirty="0" smtClean="0">
                <a:solidFill>
                  <a:srgbClr val="FF0000"/>
                </a:solidFill>
              </a:rPr>
              <a:t>Motion-based Saliency</a:t>
            </a:r>
            <a:endParaRPr lang="en-US" sz="2800" b="1" dirty="0">
              <a:solidFill>
                <a:srgbClr val="FF0000"/>
              </a:solidFill>
            </a:endParaRPr>
          </a:p>
        </p:txBody>
      </p:sp>
      <p:pic>
        <p:nvPicPr>
          <p:cNvPr id="9" name="salta_MS.avi">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rotWithShape="1">
          <a:blip r:embed="rId12"/>
          <a:srcRect l="5328" r="3339" b="3711"/>
          <a:stretch/>
        </p:blipFill>
        <p:spPr>
          <a:xfrm>
            <a:off x="1004201" y="3415546"/>
            <a:ext cx="3140200" cy="2482979"/>
          </a:xfrm>
          <a:prstGeom prst="rect">
            <a:avLst/>
          </a:prstGeom>
          <a:ln w="38100">
            <a:solidFill>
              <a:srgbClr val="FF0000"/>
            </a:solidFill>
          </a:ln>
        </p:spPr>
      </p:pic>
      <p:sp>
        <p:nvSpPr>
          <p:cNvPr id="14" name="TextBox 13"/>
          <p:cNvSpPr txBox="1"/>
          <p:nvPr/>
        </p:nvSpPr>
        <p:spPr>
          <a:xfrm>
            <a:off x="4648200" y="5953780"/>
            <a:ext cx="4495800" cy="523220"/>
          </a:xfrm>
          <a:prstGeom prst="rect">
            <a:avLst/>
          </a:prstGeom>
          <a:noFill/>
        </p:spPr>
        <p:txBody>
          <a:bodyPr wrap="square" rtlCol="0">
            <a:spAutoFit/>
          </a:bodyPr>
          <a:lstStyle/>
          <a:p>
            <a:r>
              <a:rPr lang="en-US" sz="2800" b="1" dirty="0" smtClean="0">
                <a:solidFill>
                  <a:srgbClr val="FF0000"/>
                </a:solidFill>
              </a:rPr>
              <a:t>Appearance-based Saliency</a:t>
            </a:r>
            <a:endParaRPr lang="en-US" sz="2800" b="1" dirty="0">
              <a:solidFill>
                <a:srgbClr val="FF0000"/>
              </a:solidFill>
            </a:endParaRPr>
          </a:p>
        </p:txBody>
      </p:sp>
      <p:grpSp>
        <p:nvGrpSpPr>
          <p:cNvPr id="15" name="Group 14"/>
          <p:cNvGrpSpPr/>
          <p:nvPr/>
        </p:nvGrpSpPr>
        <p:grpSpPr>
          <a:xfrm>
            <a:off x="348349" y="3369857"/>
            <a:ext cx="794651" cy="2446897"/>
            <a:chOff x="8591040" y="1858713"/>
            <a:chExt cx="914400" cy="2550534"/>
          </a:xfrm>
        </p:grpSpPr>
        <p:grpSp>
          <p:nvGrpSpPr>
            <p:cNvPr id="16" name="Group 15"/>
            <p:cNvGrpSpPr/>
            <p:nvPr/>
          </p:nvGrpSpPr>
          <p:grpSpPr>
            <a:xfrm>
              <a:off x="8686800" y="2404497"/>
              <a:ext cx="314326" cy="1481703"/>
              <a:chOff x="8782052" y="2560172"/>
              <a:chExt cx="314326" cy="1481703"/>
            </a:xfrm>
          </p:grpSpPr>
          <p:grpSp>
            <p:nvGrpSpPr>
              <p:cNvPr id="19" name="Group 18"/>
              <p:cNvGrpSpPr/>
              <p:nvPr/>
            </p:nvGrpSpPr>
            <p:grpSpPr>
              <a:xfrm>
                <a:off x="8782052" y="2560172"/>
                <a:ext cx="314326" cy="1467189"/>
                <a:chOff x="9601200" y="2237719"/>
                <a:chExt cx="314326" cy="1467189"/>
              </a:xfrm>
            </p:grpSpPr>
            <p:pic>
              <p:nvPicPr>
                <p:cNvPr id="21" name="Picture 3"/>
                <p:cNvPicPr>
                  <a:picLocks noChangeAspect="1" noChangeArrowheads="1"/>
                </p:cNvPicPr>
                <p:nvPr/>
              </p:nvPicPr>
              <p:blipFill rotWithShape="1">
                <a:blip r:embed="rId13">
                  <a:extLst>
                    <a:ext uri="{28A0092B-C50C-407E-A947-70E740481C1C}">
                      <a14:useLocalDpi xmlns:a14="http://schemas.microsoft.com/office/drawing/2010/main" val="0"/>
                    </a:ext>
                  </a:extLst>
                </a:blip>
                <a:srcRect l="83975" t="32310" r="14105" b="43515"/>
                <a:stretch/>
              </p:blipFill>
              <p:spPr bwMode="auto">
                <a:xfrm>
                  <a:off x="9601200" y="2237719"/>
                  <a:ext cx="314325" cy="91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9601200" y="3137605"/>
                  <a:ext cx="314326" cy="56730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p:cNvSpPr/>
              <p:nvPr/>
            </p:nvSpPr>
            <p:spPr>
              <a:xfrm>
                <a:off x="8782052" y="2560172"/>
                <a:ext cx="314325" cy="1481703"/>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8591040" y="1858713"/>
              <a:ext cx="914400" cy="545381"/>
            </a:xfrm>
            <a:prstGeom prst="rect">
              <a:avLst/>
            </a:prstGeom>
            <a:noFill/>
          </p:spPr>
          <p:txBody>
            <a:bodyPr wrap="square" rtlCol="0">
              <a:spAutoFit/>
            </a:bodyPr>
            <a:lstStyle/>
            <a:p>
              <a:r>
                <a:rPr lang="en-US" sz="2800" b="1" dirty="0" err="1" smtClean="0"/>
                <a:t>fg</a:t>
              </a:r>
              <a:endParaRPr lang="en-US" sz="2800" b="1" dirty="0"/>
            </a:p>
          </p:txBody>
        </p:sp>
        <p:sp>
          <p:nvSpPr>
            <p:cNvPr id="18" name="TextBox 17"/>
            <p:cNvSpPr txBox="1"/>
            <p:nvPr/>
          </p:nvSpPr>
          <p:spPr>
            <a:xfrm>
              <a:off x="8594820" y="3863866"/>
              <a:ext cx="759528" cy="545381"/>
            </a:xfrm>
            <a:prstGeom prst="rect">
              <a:avLst/>
            </a:prstGeom>
            <a:noFill/>
          </p:spPr>
          <p:txBody>
            <a:bodyPr wrap="square" rtlCol="0">
              <a:spAutoFit/>
            </a:bodyPr>
            <a:lstStyle/>
            <a:p>
              <a:r>
                <a:rPr lang="en-US" sz="2800" b="1" dirty="0" err="1" smtClean="0"/>
                <a:t>bg</a:t>
              </a:r>
              <a:endParaRPr lang="en-US" sz="2800" b="1" dirty="0"/>
            </a:p>
          </p:txBody>
        </p:sp>
      </p:grpSp>
      <p:pic>
        <p:nvPicPr>
          <p:cNvPr id="23" name="surfing_12fps.avi">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a:blip r:embed="rId14"/>
          <a:stretch>
            <a:fillRect/>
          </a:stretch>
        </p:blipFill>
        <p:spPr>
          <a:xfrm>
            <a:off x="5029199" y="998712"/>
            <a:ext cx="3320045" cy="2490034"/>
          </a:xfrm>
          <a:prstGeom prst="rect">
            <a:avLst/>
          </a:prstGeom>
        </p:spPr>
      </p:pic>
      <p:pic>
        <p:nvPicPr>
          <p:cNvPr id="5" name="surfing_MS.avi">
            <a:hlinkClick r:id="" action="ppaction://media"/>
          </p:cNvPr>
          <p:cNvPicPr>
            <a:picLocks noChangeAspect="1"/>
          </p:cNvPicPr>
          <p:nvPr>
            <a:videoFile r:link="rId9"/>
            <p:extLst>
              <p:ext uri="{DAA4B4D4-6D71-4841-9C94-3DE7FCFB9230}">
                <p14:media xmlns:p14="http://schemas.microsoft.com/office/powerpoint/2010/main" r:embed="rId8"/>
              </p:ext>
            </p:extLst>
          </p:nvPr>
        </p:nvPicPr>
        <p:blipFill rotWithShape="1">
          <a:blip r:embed="rId15"/>
          <a:srcRect l="5445" b="4555"/>
          <a:stretch/>
        </p:blipFill>
        <p:spPr>
          <a:xfrm>
            <a:off x="5053269" y="3420003"/>
            <a:ext cx="3273870" cy="2478522"/>
          </a:xfrm>
          <a:prstGeom prst="rect">
            <a:avLst/>
          </a:prstGeom>
          <a:ln w="38100">
            <a:solidFill>
              <a:srgbClr val="FF0000"/>
            </a:solidFill>
          </a:ln>
        </p:spPr>
      </p:pic>
    </p:spTree>
    <p:custDataLst>
      <p:tags r:id="rId1"/>
    </p:custDataLst>
    <p:extLst>
      <p:ext uri="{BB962C8B-B14F-4D97-AF65-F5344CB8AC3E}">
        <p14:creationId xmlns:p14="http://schemas.microsoft.com/office/powerpoint/2010/main" val="1547333953"/>
      </p:ext>
    </p:extLst>
  </p:cSld>
  <p:clrMapOvr>
    <a:masterClrMapping/>
  </p:clrMapOvr>
  <mc:AlternateContent xmlns:mc="http://schemas.openxmlformats.org/markup-compatibility/2006" xmlns:p14="http://schemas.microsoft.com/office/powerpoint/2010/main">
    <mc:Choice Requires="p14">
      <p:transition spd="slow" p14:dur="2000" advTm="58157"/>
    </mc:Choice>
    <mc:Fallback xmlns="">
      <p:transition spd="slow" advTm="58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7083" fill="hold"/>
                                        <p:tgtEl>
                                          <p:spTgt spid="23"/>
                                        </p:tgtEl>
                                      </p:cBhvr>
                                    </p:cmd>
                                  </p:childTnLst>
                                </p:cTn>
                              </p:par>
                              <p:par>
                                <p:cTn id="9" presetID="1" presetClass="mediacall" presetSubtype="0" fill="hold" nodeType="withEffect">
                                  <p:stCondLst>
                                    <p:cond delay="0"/>
                                  </p:stCondLst>
                                  <p:childTnLst>
                                    <p:cmd type="call" cmd="playFrom(0.0)">
                                      <p:cBhvr>
                                        <p:cTn id="10" dur="12083" fill="hold"/>
                                        <p:tgtEl>
                                          <p:spTgt spid="24"/>
                                        </p:tgtEl>
                                      </p:cBhvr>
                                    </p:cmd>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mediacall" presetSubtype="0" fill="hold" nodeType="withEffect">
                                  <p:stCondLst>
                                    <p:cond delay="0"/>
                                  </p:stCondLst>
                                  <p:childTnLst>
                                    <p:cmd type="call" cmd="playFrom(0.0)">
                                      <p:cBhvr>
                                        <p:cTn id="17" dur="12083" fill="hold"/>
                                        <p:tgtEl>
                                          <p:spTgt spid="9"/>
                                        </p:tgtEl>
                                      </p:cBhvr>
                                    </p:cmd>
                                  </p:childTnLst>
                                </p:cTn>
                              </p:par>
                              <p:par>
                                <p:cTn id="18" presetID="1"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7083" fill="hold"/>
                                        <p:tgtEl>
                                          <p:spTgt spid="5"/>
                                        </p:tgtEl>
                                      </p:cBhvr>
                                    </p:cmd>
                                  </p:childTnLst>
                                </p:cTn>
                              </p:par>
                              <p:par>
                                <p:cTn id="27" presetID="1" presetClass="mediacall" presetSubtype="0" fill="hold" nodeType="withEffect">
                                  <p:stCondLst>
                                    <p:cond delay="0"/>
                                  </p:stCondLst>
                                  <p:childTnLst>
                                    <p:cmd type="call" cmd="playFrom(0.0)">
                                      <p:cBhvr>
                                        <p:cTn id="28" dur="1708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repeatCount="indefinite" fill="hold" display="0">
                  <p:stCondLst>
                    <p:cond delay="indefinite"/>
                  </p:stCondLst>
                </p:cTn>
                <p:tgtEl>
                  <p:spTgt spid="5"/>
                </p:tgtEl>
              </p:cMediaNode>
            </p:video>
            <p:video>
              <p:cMediaNode vol="80000">
                <p:cTn id="30" repeatCount="indefinite" fill="hold" display="0">
                  <p:stCondLst>
                    <p:cond delay="indefinite"/>
                  </p:stCondLst>
                  <p:endCondLst>
                    <p:cond evt="onNext" delay="0">
                      <p:tgtEl>
                        <p:sldTgt/>
                      </p:tgtEl>
                    </p:cond>
                  </p:endCondLst>
                </p:cTn>
                <p:tgtEl>
                  <p:spTgt spid="9"/>
                </p:tgtEl>
              </p:cMediaNode>
            </p:video>
            <p:video>
              <p:cMediaNode vol="80000">
                <p:cTn id="31" repeatCount="indefinite" fill="hold" display="0">
                  <p:stCondLst>
                    <p:cond delay="indefinite"/>
                  </p:stCondLst>
                  <p:endCondLst>
                    <p:cond evt="onNext" delay="0">
                      <p:tgtEl>
                        <p:sldTgt/>
                      </p:tgtEl>
                    </p:cond>
                  </p:endCondLst>
                </p:cTn>
                <p:tgtEl>
                  <p:spTgt spid="23"/>
                </p:tgtEl>
              </p:cMediaNode>
            </p:video>
            <p:video>
              <p:cMediaNode vol="80000">
                <p:cTn id="32" repeatCount="indefinite" fill="hold" display="0">
                  <p:stCondLst>
                    <p:cond delay="indefinite"/>
                  </p:stCondLst>
                  <p:endCondLst>
                    <p:cond evt="onNext" delay="0">
                      <p:tgtEl>
                        <p:sldTgt/>
                      </p:tgtEl>
                    </p:cond>
                  </p:endCondLst>
                </p:cTn>
                <p:tgtEl>
                  <p:spTgt spid="24"/>
                </p:tgtEl>
              </p:cMediaNode>
            </p:video>
          </p:childTnLst>
        </p:cTn>
      </p:par>
    </p:tnLst>
    <p:bldLst>
      <p:bldP spid="13" grpId="0"/>
      <p:bldP spid="14" grpId="0"/>
    </p:bldLst>
  </p:timing>
  <p:extLst mod="1">
    <p:ext uri="{E180D4A7-C9FB-4DFB-919C-405C955672EB}">
      <p14:showEvtLst xmlns:p14="http://schemas.microsoft.com/office/powerpoint/2010/main">
        <p14:playEvt time="2125" objId="24"/>
        <p14:playEvt time="2125" objId="9"/>
        <p14:playEvt time="14276" objId="24"/>
        <p14:playEvt time="14296" objId="9"/>
        <p14:stopEvt time="14387" objId="24"/>
        <p14:stopEvt time="14387" objId="9"/>
        <p14:playEvt time="14387" objId="23"/>
        <p14:stopEvt time="30638" objId="23"/>
        <p14:playEvt time="30638" objId="5"/>
        <p14:playEvt time="30638" objId="23"/>
        <p14:playEvt time="47784" objId="5"/>
        <p14:playEvt time="47814" objId="23"/>
        <p14:stopEvt time="58157" objId="5"/>
        <p14:stopEvt time="58157" objId="2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52400"/>
            <a:ext cx="8229600" cy="1143000"/>
          </a:xfrm>
        </p:spPr>
        <p:txBody>
          <a:bodyPr>
            <a:normAutofit/>
          </a:bodyPr>
          <a:lstStyle/>
          <a:p>
            <a:r>
              <a:rPr lang="en-US" b="1" dirty="0" smtClean="0">
                <a:solidFill>
                  <a:srgbClr val="FF0000"/>
                </a:solidFill>
              </a:rPr>
              <a:t>Experiments</a:t>
            </a:r>
            <a:endParaRPr lang="en-US" sz="4800" b="1" dirty="0">
              <a:solidFill>
                <a:srgbClr val="FF0000"/>
              </a:solidFill>
            </a:endParaRPr>
          </a:p>
        </p:txBody>
      </p:sp>
      <p:sp>
        <p:nvSpPr>
          <p:cNvPr id="4" name="Content Placeholder 2"/>
          <p:cNvSpPr txBox="1">
            <a:spLocks/>
          </p:cNvSpPr>
          <p:nvPr/>
        </p:nvSpPr>
        <p:spPr>
          <a:xfrm>
            <a:off x="304800" y="1581150"/>
            <a:ext cx="8229600" cy="1162050"/>
          </a:xfrm>
          <a:prstGeom prst="rect">
            <a:avLst/>
          </a:prstGeom>
          <a:solidFill>
            <a:srgbClr val="C4D79D"/>
          </a:solidFill>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
            </a:pPr>
            <a:r>
              <a:rPr lang="en-US" sz="2700" b="1" i="1" dirty="0" smtClean="0">
                <a:solidFill>
                  <a:srgbClr val="FF0000"/>
                </a:solidFill>
                <a:cs typeface="Times New Roman" pitchFamily="18" charset="0"/>
              </a:rPr>
              <a:t>Comparison on the </a:t>
            </a:r>
            <a:r>
              <a:rPr lang="en-US" sz="2700" b="1" i="1" dirty="0" err="1" smtClean="0">
                <a:solidFill>
                  <a:srgbClr val="FF0000"/>
                </a:solidFill>
                <a:cs typeface="Times New Roman" pitchFamily="18" charset="0"/>
              </a:rPr>
              <a:t>SegTrack</a:t>
            </a:r>
            <a:r>
              <a:rPr lang="en-US" sz="2700" b="1" i="1" dirty="0" smtClean="0">
                <a:solidFill>
                  <a:srgbClr val="FF0000"/>
                </a:solidFill>
                <a:cs typeface="Times New Roman" pitchFamily="18" charset="0"/>
              </a:rPr>
              <a:t> Benchmark Dataset</a:t>
            </a:r>
            <a:endParaRPr lang="en-US" sz="2700" b="1" dirty="0" smtClean="0">
              <a:solidFill>
                <a:srgbClr val="FF0000"/>
              </a:solidFill>
              <a:cs typeface="Times New Roman" pitchFamily="18" charset="0"/>
            </a:endParaRPr>
          </a:p>
          <a:p>
            <a:pPr marL="0" indent="0">
              <a:buNone/>
            </a:pPr>
            <a:r>
              <a:rPr lang="en-US" sz="2700" dirty="0" smtClean="0"/>
              <a:t>	 </a:t>
            </a:r>
            <a:r>
              <a:rPr lang="en-US" sz="2700" b="1" dirty="0" smtClean="0">
                <a:solidFill>
                  <a:srgbClr val="FF0000"/>
                </a:solidFill>
                <a:cs typeface="Times New Roman" pitchFamily="18" charset="0"/>
                <a:sym typeface="Wingdings" pitchFamily="2" charset="2"/>
              </a:rPr>
              <a:t> </a:t>
            </a:r>
            <a:r>
              <a:rPr lang="en-US" sz="2700" b="1" dirty="0" smtClean="0"/>
              <a:t>Significant improvement over </a:t>
            </a:r>
            <a:r>
              <a:rPr lang="en-US" sz="2700" b="1" i="1" dirty="0" smtClean="0"/>
              <a:t>state-of-the-art</a:t>
            </a:r>
          </a:p>
        </p:txBody>
      </p:sp>
      <p:sp>
        <p:nvSpPr>
          <p:cNvPr id="6" name="Rectangle 5"/>
          <p:cNvSpPr/>
          <p:nvPr/>
        </p:nvSpPr>
        <p:spPr>
          <a:xfrm>
            <a:off x="457200" y="5703094"/>
            <a:ext cx="5493876" cy="1231106"/>
          </a:xfrm>
          <a:prstGeom prst="rect">
            <a:avLst/>
          </a:prstGeom>
        </p:spPr>
        <p:txBody>
          <a:bodyPr wrap="none">
            <a:spAutoFit/>
          </a:bodyPr>
          <a:lstStyle/>
          <a:p>
            <a:r>
              <a:rPr lang="en-US" sz="2700" b="1" dirty="0" smtClean="0">
                <a:cs typeface="Times New Roman" pitchFamily="18" charset="0"/>
              </a:rPr>
              <a:t>[1] </a:t>
            </a:r>
            <a:r>
              <a:rPr lang="en-US" sz="2800" b="1" dirty="0" err="1"/>
              <a:t>Papazoglou</a:t>
            </a:r>
            <a:r>
              <a:rPr lang="en-US" sz="2800" b="1" dirty="0"/>
              <a:t> and </a:t>
            </a:r>
            <a:r>
              <a:rPr lang="en-US" sz="2800" b="1" dirty="0" smtClean="0"/>
              <a:t>Ferrari</a:t>
            </a:r>
            <a:r>
              <a:rPr lang="en-US" sz="2700" b="1" dirty="0" smtClean="0">
                <a:cs typeface="Times New Roman" pitchFamily="18" charset="0"/>
              </a:rPr>
              <a:t>, ICCV’13</a:t>
            </a:r>
          </a:p>
          <a:p>
            <a:pPr lvl="0"/>
            <a:r>
              <a:rPr lang="en-US" sz="2700" b="1" dirty="0" smtClean="0">
                <a:cs typeface="Times New Roman" pitchFamily="18" charset="0"/>
              </a:rPr>
              <a:t>[2] </a:t>
            </a:r>
            <a:r>
              <a:rPr lang="en-US" sz="2800" b="1" dirty="0" smtClean="0"/>
              <a:t>Zhang, </a:t>
            </a:r>
            <a:r>
              <a:rPr lang="en-US" sz="2800" b="1" dirty="0" err="1" smtClean="0"/>
              <a:t>Javed</a:t>
            </a:r>
            <a:r>
              <a:rPr lang="en-US" sz="2800" b="1" dirty="0" smtClean="0"/>
              <a:t> </a:t>
            </a:r>
            <a:r>
              <a:rPr lang="en-US" sz="2800" b="1" dirty="0"/>
              <a:t>and </a:t>
            </a:r>
            <a:r>
              <a:rPr lang="en-US" sz="2800" b="1" dirty="0" smtClean="0"/>
              <a:t>Shah</a:t>
            </a:r>
            <a:r>
              <a:rPr lang="en-US" sz="2700" b="1" dirty="0" smtClean="0">
                <a:solidFill>
                  <a:prstClr val="black"/>
                </a:solidFill>
                <a:cs typeface="Times New Roman" pitchFamily="18" charset="0"/>
              </a:rPr>
              <a:t>, CVPR’13</a:t>
            </a:r>
            <a:endParaRPr lang="en-US" b="1" dirty="0">
              <a:solidFill>
                <a:prstClr val="black"/>
              </a:solidFill>
            </a:endParaRPr>
          </a:p>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802546810"/>
              </p:ext>
            </p:extLst>
          </p:nvPr>
        </p:nvGraphicFramePr>
        <p:xfrm>
          <a:off x="381000" y="2895600"/>
          <a:ext cx="8246281" cy="2655727"/>
        </p:xfrm>
        <a:graphic>
          <a:graphicData uri="http://schemas.openxmlformats.org/drawingml/2006/table">
            <a:tbl>
              <a:tblPr firstRow="1" bandRow="1">
                <a:tableStyleId>{21E4AEA4-8DFA-4A89-87EB-49C32662AFE0}</a:tableStyleId>
              </a:tblPr>
              <a:tblGrid>
                <a:gridCol w="3046226"/>
                <a:gridCol w="1068574"/>
                <a:gridCol w="2449365"/>
                <a:gridCol w="1682116"/>
              </a:tblGrid>
              <a:tr h="1071416">
                <a:tc>
                  <a:txBody>
                    <a:bodyPr/>
                    <a:lstStyle/>
                    <a:p>
                      <a:pPr algn="ctr"/>
                      <a:r>
                        <a:rPr lang="en-US" sz="2400" b="1" dirty="0" err="1" smtClean="0">
                          <a:solidFill>
                            <a:schemeClr val="bg1"/>
                          </a:solidFill>
                        </a:rPr>
                        <a:t>SegTrack</a:t>
                      </a:r>
                      <a:r>
                        <a:rPr lang="en-US" sz="2400" b="1" dirty="0" smtClean="0">
                          <a:solidFill>
                            <a:schemeClr val="bg1"/>
                          </a:solidFill>
                        </a:rPr>
                        <a:t> Benchmark</a:t>
                      </a:r>
                    </a:p>
                    <a:p>
                      <a:pPr algn="ctr"/>
                      <a:r>
                        <a:rPr lang="en-US" sz="2400" b="1" dirty="0" smtClean="0">
                          <a:solidFill>
                            <a:schemeClr val="bg1"/>
                          </a:solidFill>
                        </a:rPr>
                        <a:t>(12 sequences)</a:t>
                      </a:r>
                      <a:endParaRPr lang="en-US" sz="2400" b="1" dirty="0">
                        <a:solidFill>
                          <a:schemeClr val="bg1"/>
                        </a:solidFill>
                      </a:endParaRPr>
                    </a:p>
                  </a:txBody>
                  <a:tcPr/>
                </a:tc>
                <a:tc>
                  <a:txBody>
                    <a:bodyPr/>
                    <a:lstStyle/>
                    <a:p>
                      <a:pPr algn="ctr"/>
                      <a:r>
                        <a:rPr lang="en-US" sz="2400" b="1" dirty="0" smtClean="0">
                          <a:solidFill>
                            <a:schemeClr val="bg1"/>
                          </a:solidFill>
                        </a:rPr>
                        <a:t>Ours</a:t>
                      </a:r>
                      <a:endParaRPr lang="en-US" sz="2400" b="1" dirty="0">
                        <a:solidFill>
                          <a:schemeClr val="bg1"/>
                        </a:solidFill>
                      </a:endParaRPr>
                    </a:p>
                  </a:txBody>
                  <a:tcPr/>
                </a:tc>
                <a:tc>
                  <a:txBody>
                    <a:bodyPr/>
                    <a:lstStyle/>
                    <a:p>
                      <a:pPr algn="ctr"/>
                      <a:r>
                        <a:rPr lang="en-US" sz="2400" b="1" dirty="0" err="1" smtClean="0">
                          <a:solidFill>
                            <a:schemeClr val="bg1"/>
                          </a:solidFill>
                        </a:rPr>
                        <a:t>Papazoglou</a:t>
                      </a:r>
                      <a:r>
                        <a:rPr lang="en-US" sz="2400" b="1" dirty="0" smtClean="0">
                          <a:solidFill>
                            <a:schemeClr val="bg1"/>
                          </a:solidFill>
                        </a:rPr>
                        <a:t> </a:t>
                      </a:r>
                      <a:r>
                        <a:rPr lang="en-US" sz="2400" b="1" i="1" dirty="0" smtClean="0">
                          <a:solidFill>
                            <a:schemeClr val="bg1"/>
                          </a:solidFill>
                        </a:rPr>
                        <a:t>et</a:t>
                      </a:r>
                      <a:r>
                        <a:rPr lang="en-US" sz="2400" b="1" i="1" baseline="0" dirty="0" smtClean="0">
                          <a:solidFill>
                            <a:schemeClr val="bg1"/>
                          </a:solidFill>
                        </a:rPr>
                        <a:t> al </a:t>
                      </a:r>
                      <a:r>
                        <a:rPr lang="en-US" sz="2400" b="1" baseline="0" dirty="0" smtClean="0">
                          <a:solidFill>
                            <a:schemeClr val="bg1"/>
                          </a:solidFill>
                        </a:rPr>
                        <a:t>20</a:t>
                      </a:r>
                      <a:r>
                        <a:rPr lang="en-US" sz="2400" b="1" dirty="0" smtClean="0">
                          <a:solidFill>
                            <a:schemeClr val="bg1"/>
                          </a:solidFill>
                        </a:rPr>
                        <a:t>13</a:t>
                      </a:r>
                      <a:endParaRPr lang="en-US" sz="2400" b="1" dirty="0">
                        <a:solidFill>
                          <a:schemeClr val="bg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bg1"/>
                          </a:solidFill>
                          <a:latin typeface="+mn-lt"/>
                          <a:ea typeface="+mn-ea"/>
                          <a:cs typeface="+mn-cs"/>
                        </a:rPr>
                        <a:t>Zhang </a:t>
                      </a:r>
                      <a:r>
                        <a:rPr lang="en-US" sz="2400" b="1" i="1" kern="1200" dirty="0" smtClean="0">
                          <a:solidFill>
                            <a:schemeClr val="bg1"/>
                          </a:solidFill>
                          <a:latin typeface="+mn-lt"/>
                          <a:ea typeface="+mn-ea"/>
                          <a:cs typeface="+mn-cs"/>
                        </a:rPr>
                        <a:t>et al </a:t>
                      </a:r>
                      <a:r>
                        <a:rPr lang="en-US" sz="2400" b="1" kern="1200" dirty="0" smtClean="0">
                          <a:solidFill>
                            <a:schemeClr val="bg1"/>
                          </a:solidFill>
                          <a:latin typeface="+mn-lt"/>
                          <a:ea typeface="+mn-ea"/>
                          <a:cs typeface="+mn-cs"/>
                        </a:rPr>
                        <a:t>2013</a:t>
                      </a:r>
                    </a:p>
                  </a:txBody>
                  <a:tcPr/>
                </a:tc>
              </a:tr>
              <a:tr h="904845">
                <a:tc>
                  <a:txBody>
                    <a:bodyPr/>
                    <a:lstStyle/>
                    <a:p>
                      <a:pPr algn="ctr"/>
                      <a:r>
                        <a:rPr lang="en-US" sz="2400" b="1" i="0" u="none" strike="noStrike" kern="1200" baseline="0" dirty="0" smtClean="0">
                          <a:solidFill>
                            <a:schemeClr val="dk1"/>
                          </a:solidFill>
                          <a:latin typeface="+mn-lt"/>
                          <a:ea typeface="+mn-ea"/>
                          <a:cs typeface="+mn-cs"/>
                        </a:rPr>
                        <a:t>Average Segmentation</a:t>
                      </a:r>
                    </a:p>
                    <a:p>
                      <a:pPr algn="ctr"/>
                      <a:r>
                        <a:rPr lang="en-US" sz="2400" b="1" i="0" u="none" strike="noStrike" kern="1200" baseline="0" dirty="0" smtClean="0">
                          <a:solidFill>
                            <a:schemeClr val="dk1"/>
                          </a:solidFill>
                          <a:latin typeface="+mn-lt"/>
                          <a:ea typeface="+mn-ea"/>
                          <a:cs typeface="+mn-cs"/>
                        </a:rPr>
                        <a:t>Precision</a:t>
                      </a:r>
                      <a:endParaRPr lang="en-US" sz="2400" b="1" dirty="0"/>
                    </a:p>
                  </a:txBody>
                  <a:tcPr/>
                </a:tc>
                <a:tc>
                  <a:txBody>
                    <a:bodyPr/>
                    <a:lstStyle/>
                    <a:p>
                      <a:pPr algn="ctr"/>
                      <a:r>
                        <a:rPr lang="en-US" sz="2400" b="1" dirty="0" smtClean="0">
                          <a:solidFill>
                            <a:srgbClr val="FF0000"/>
                          </a:solidFill>
                        </a:rPr>
                        <a:t>0.8</a:t>
                      </a:r>
                      <a:endParaRPr lang="en-US" sz="2400" b="1" dirty="0">
                        <a:solidFill>
                          <a:srgbClr val="FF0000"/>
                        </a:solidFill>
                      </a:endParaRPr>
                    </a:p>
                  </a:txBody>
                  <a:tcPr/>
                </a:tc>
                <a:tc>
                  <a:txBody>
                    <a:bodyPr/>
                    <a:lstStyle/>
                    <a:p>
                      <a:pPr algn="ctr"/>
                      <a:r>
                        <a:rPr lang="en-US" sz="2400" b="1" dirty="0" smtClean="0"/>
                        <a:t>0.67</a:t>
                      </a:r>
                    </a:p>
                  </a:txBody>
                  <a:tcPr/>
                </a:tc>
                <a:tc>
                  <a:txBody>
                    <a:bodyPr/>
                    <a:lstStyle/>
                    <a:p>
                      <a:pPr algn="ctr"/>
                      <a:r>
                        <a:rPr lang="en-US" sz="2400" b="1" dirty="0" smtClean="0">
                          <a:solidFill>
                            <a:schemeClr val="tx1"/>
                          </a:solidFill>
                        </a:rPr>
                        <a:t>0.57</a:t>
                      </a:r>
                    </a:p>
                  </a:txBody>
                  <a:tcPr/>
                </a:tc>
              </a:tr>
              <a:tr h="679466">
                <a:tc>
                  <a:txBody>
                    <a:bodyPr/>
                    <a:lstStyle/>
                    <a:p>
                      <a:pPr algn="ctr"/>
                      <a:r>
                        <a:rPr lang="en-US" sz="2400" b="1" dirty="0" smtClean="0"/>
                        <a:t>Runtime (per frame)</a:t>
                      </a:r>
                      <a:endParaRPr lang="en-US" sz="2400" b="1" dirty="0"/>
                    </a:p>
                  </a:txBody>
                  <a:tcPr/>
                </a:tc>
                <a:tc>
                  <a:txBody>
                    <a:bodyPr/>
                    <a:lstStyle/>
                    <a:p>
                      <a:pPr algn="ctr"/>
                      <a:r>
                        <a:rPr lang="en-US" sz="2400" b="1" dirty="0" smtClean="0"/>
                        <a:t>12 sec</a:t>
                      </a:r>
                      <a:endParaRPr lang="en-US" sz="2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t>15 sec</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rPr>
                        <a:t>3.5 min</a:t>
                      </a:r>
                    </a:p>
                  </a:txBody>
                  <a:tcPr/>
                </a:tc>
              </a:tr>
            </a:tbl>
          </a:graphicData>
        </a:graphic>
      </p:graphicFrame>
      <p:grpSp>
        <p:nvGrpSpPr>
          <p:cNvPr id="8" name="Group 7"/>
          <p:cNvGrpSpPr/>
          <p:nvPr/>
        </p:nvGrpSpPr>
        <p:grpSpPr>
          <a:xfrm>
            <a:off x="5334482" y="4343400"/>
            <a:ext cx="2971318" cy="461665"/>
            <a:chOff x="5410200" y="5017443"/>
            <a:chExt cx="2971318" cy="461665"/>
          </a:xfrm>
        </p:grpSpPr>
        <p:sp>
          <p:nvSpPr>
            <p:cNvPr id="9" name="Rectangle 8"/>
            <p:cNvSpPr/>
            <p:nvPr/>
          </p:nvSpPr>
          <p:spPr>
            <a:xfrm>
              <a:off x="5410200" y="5017443"/>
              <a:ext cx="1066318" cy="461665"/>
            </a:xfrm>
            <a:prstGeom prst="rect">
              <a:avLst/>
            </a:prstGeom>
          </p:spPr>
          <p:txBody>
            <a:bodyPr wrap="none">
              <a:spAutoFit/>
            </a:bodyPr>
            <a:lstStyle/>
            <a:p>
              <a:pPr lvl="0" algn="ctr">
                <a:defRPr/>
              </a:pPr>
              <a:r>
                <a:rPr lang="en-US" sz="2400" b="1" dirty="0">
                  <a:solidFill>
                    <a:srgbClr val="FF0000"/>
                  </a:solidFill>
                </a:rPr>
                <a:t>(+20%)</a:t>
              </a:r>
            </a:p>
          </p:txBody>
        </p:sp>
        <p:sp>
          <p:nvSpPr>
            <p:cNvPr id="10" name="Rectangle 9"/>
            <p:cNvSpPr/>
            <p:nvPr/>
          </p:nvSpPr>
          <p:spPr>
            <a:xfrm>
              <a:off x="7315200" y="5017443"/>
              <a:ext cx="1066318" cy="461665"/>
            </a:xfrm>
            <a:prstGeom prst="rect">
              <a:avLst/>
            </a:prstGeom>
          </p:spPr>
          <p:txBody>
            <a:bodyPr wrap="none">
              <a:spAutoFit/>
            </a:bodyPr>
            <a:lstStyle/>
            <a:p>
              <a:pPr lvl="0" algn="ctr">
                <a:defRPr/>
              </a:pPr>
              <a:r>
                <a:rPr lang="en-US" sz="2400" b="1" dirty="0">
                  <a:solidFill>
                    <a:srgbClr val="FF0000"/>
                  </a:solidFill>
                </a:rPr>
                <a:t>(+40%)</a:t>
              </a:r>
            </a:p>
          </p:txBody>
        </p:sp>
      </p:grpSp>
      <p:sp>
        <p:nvSpPr>
          <p:cNvPr id="11" name="Rectangle 10"/>
          <p:cNvSpPr/>
          <p:nvPr/>
        </p:nvSpPr>
        <p:spPr>
          <a:xfrm>
            <a:off x="3429000" y="3962400"/>
            <a:ext cx="6019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200" y="4876800"/>
            <a:ext cx="9525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4778994"/>
      </p:ext>
    </p:extLst>
  </p:cSld>
  <p:clrMapOvr>
    <a:masterClrMapping/>
  </p:clrMapOvr>
  <mc:AlternateContent xmlns:mc="http://schemas.openxmlformats.org/markup-compatibility/2006" xmlns:p14="http://schemas.microsoft.com/office/powerpoint/2010/main">
    <mc:Choice Requires="p14">
      <p:transition spd="slow" p14:dur="2000" advTm="19324"/>
    </mc:Choice>
    <mc:Fallback xmlns="">
      <p:transition spd="slow" advTm="193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left)">
                                      <p:cBhvr>
                                        <p:cTn id="21" dur="500"/>
                                        <p:tgtEl>
                                          <p:spTgt spid="6">
                                            <p:txEl>
                                              <p:pRg st="1" end="1"/>
                                            </p:txEl>
                                          </p:spTgt>
                                        </p:tgtEl>
                                      </p:cBhvr>
                                    </p:animEffect>
                                  </p:childTnLst>
                                </p:cTn>
                              </p:par>
                            </p:childTnLst>
                          </p:cTn>
                        </p:par>
                        <p:par>
                          <p:cTn id="22" fill="hold">
                            <p:stCondLst>
                              <p:cond delay="500"/>
                            </p:stCondLst>
                            <p:childTnLst>
                              <p:par>
                                <p:cTn id="23" presetID="1" presetClass="entr" presetSubtype="0" fill="hold" nodeType="afterEffect">
                                  <p:stCondLst>
                                    <p:cond delay="50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8" fill="hold" grpId="0" nodeType="clickEffect">
                                  <p:stCondLst>
                                    <p:cond delay="0"/>
                                  </p:stCondLst>
                                  <p:childTnLst>
                                    <p:animEffect transition="out" filter="wipe(left)">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6">
                                            <p:txEl>
                                              <p:pRg st="0" end="0"/>
                                            </p:txEl>
                                          </p:spTgt>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6">
                                            <p:txEl>
                                              <p:pRg st="1" end="1"/>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wipe(left)">
                                      <p:cBhvr>
                                        <p:cTn id="38" dur="500"/>
                                        <p:tgtEl>
                                          <p:spTgt spid="4">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xit" presetSubtype="8" fill="hold" grpId="0" nodeType="clickEffect">
                                  <p:stCondLst>
                                    <p:cond delay="0"/>
                                  </p:stCondLst>
                                  <p:childTnLst>
                                    <p:animEffect transition="out" filter="wipe(left)">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p"/>
      <p:bldP spid="6" grpId="1" uiExpand="1" build="allAtOnce"/>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52400"/>
            <a:ext cx="8229600" cy="1143000"/>
          </a:xfrm>
        </p:spPr>
        <p:txBody>
          <a:bodyPr>
            <a:normAutofit/>
          </a:bodyPr>
          <a:lstStyle/>
          <a:p>
            <a:r>
              <a:rPr lang="en-US" b="1" dirty="0" smtClean="0">
                <a:solidFill>
                  <a:srgbClr val="FF0000"/>
                </a:solidFill>
              </a:rPr>
              <a:t>Experiments</a:t>
            </a:r>
            <a:endParaRPr lang="en-US" sz="4800" b="1" dirty="0">
              <a:solidFill>
                <a:srgbClr val="FF0000"/>
              </a:solidFill>
            </a:endParaRPr>
          </a:p>
        </p:txBody>
      </p:sp>
      <p:sp>
        <p:nvSpPr>
          <p:cNvPr id="4" name="Content Placeholder 2"/>
          <p:cNvSpPr txBox="1">
            <a:spLocks/>
          </p:cNvSpPr>
          <p:nvPr/>
        </p:nvSpPr>
        <p:spPr>
          <a:xfrm>
            <a:off x="304800" y="1581150"/>
            <a:ext cx="8229600" cy="1162050"/>
          </a:xfrm>
          <a:prstGeom prst="rect">
            <a:avLst/>
          </a:prstGeom>
          <a:solidFill>
            <a:srgbClr val="C4D79D"/>
          </a:solidFill>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
            </a:pPr>
            <a:r>
              <a:rPr lang="en-US" sz="2700" b="1" i="1" dirty="0" smtClean="0">
                <a:solidFill>
                  <a:srgbClr val="FF0000"/>
                </a:solidFill>
                <a:cs typeface="Times New Roman" pitchFamily="18" charset="0"/>
              </a:rPr>
              <a:t>Comparison on the </a:t>
            </a:r>
            <a:r>
              <a:rPr lang="en-US" sz="2700" b="1" i="1" dirty="0" err="1" smtClean="0">
                <a:solidFill>
                  <a:srgbClr val="FF0000"/>
                </a:solidFill>
                <a:cs typeface="Times New Roman" pitchFamily="18" charset="0"/>
              </a:rPr>
              <a:t>SegTrack</a:t>
            </a:r>
            <a:r>
              <a:rPr lang="en-US" sz="2700" b="1" i="1" dirty="0" smtClean="0">
                <a:solidFill>
                  <a:srgbClr val="FF0000"/>
                </a:solidFill>
                <a:cs typeface="Times New Roman" pitchFamily="18" charset="0"/>
              </a:rPr>
              <a:t> Benchmark Dataset</a:t>
            </a:r>
            <a:endParaRPr lang="en-US" sz="2700" b="1" dirty="0" smtClean="0">
              <a:solidFill>
                <a:srgbClr val="FF0000"/>
              </a:solidFill>
              <a:cs typeface="Times New Roman" pitchFamily="18" charset="0"/>
            </a:endParaRPr>
          </a:p>
          <a:p>
            <a:pPr marL="0" indent="0">
              <a:buNone/>
            </a:pPr>
            <a:r>
              <a:rPr lang="en-US" sz="2700" dirty="0" smtClean="0"/>
              <a:t>	 </a:t>
            </a:r>
            <a:r>
              <a:rPr lang="en-US" sz="2700" b="1" dirty="0" smtClean="0">
                <a:solidFill>
                  <a:srgbClr val="FF0000"/>
                </a:solidFill>
                <a:cs typeface="Times New Roman" pitchFamily="18" charset="0"/>
                <a:sym typeface="Wingdings" pitchFamily="2" charset="2"/>
              </a:rPr>
              <a:t> </a:t>
            </a:r>
            <a:r>
              <a:rPr lang="en-US" sz="2700" b="1" dirty="0" smtClean="0"/>
              <a:t>Significant improvement over </a:t>
            </a:r>
            <a:r>
              <a:rPr lang="en-US" sz="2700" b="1" i="1" dirty="0" smtClean="0"/>
              <a:t>state-of-the-art</a:t>
            </a:r>
          </a:p>
        </p:txBody>
      </p:sp>
      <p:sp>
        <p:nvSpPr>
          <p:cNvPr id="13" name="Content Placeholder 2"/>
          <p:cNvSpPr txBox="1">
            <a:spLocks/>
          </p:cNvSpPr>
          <p:nvPr/>
        </p:nvSpPr>
        <p:spPr>
          <a:xfrm>
            <a:off x="304800" y="3200400"/>
            <a:ext cx="8229600" cy="1054894"/>
          </a:xfrm>
          <a:prstGeom prst="rect">
            <a:avLst/>
          </a:prstGeom>
          <a:solidFill>
            <a:srgbClr val="C6D9F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800" b="1" i="1" dirty="0" smtClean="0">
              <a:solidFill>
                <a:srgbClr val="FF0000"/>
              </a:solidFill>
              <a:cs typeface="Times New Roman" pitchFamily="18" charset="0"/>
            </a:endParaRPr>
          </a:p>
          <a:p>
            <a:pPr>
              <a:buFont typeface="Wingdings" pitchFamily="2" charset="2"/>
              <a:buChar char="§"/>
            </a:pPr>
            <a:r>
              <a:rPr lang="en-US" sz="2700" b="1" i="1" dirty="0" smtClean="0">
                <a:solidFill>
                  <a:srgbClr val="FF0000"/>
                </a:solidFill>
                <a:cs typeface="Times New Roman" pitchFamily="18" charset="0"/>
              </a:rPr>
              <a:t>Experiments </a:t>
            </a:r>
            <a:r>
              <a:rPr lang="en-US" sz="2700" b="1" i="1" dirty="0">
                <a:solidFill>
                  <a:srgbClr val="FF0000"/>
                </a:solidFill>
                <a:cs typeface="Times New Roman" pitchFamily="18" charset="0"/>
              </a:rPr>
              <a:t>on </a:t>
            </a:r>
            <a:r>
              <a:rPr lang="en-US" sz="2700" b="1" i="1" u="sng" dirty="0">
                <a:solidFill>
                  <a:srgbClr val="FF0000"/>
                </a:solidFill>
                <a:cs typeface="Times New Roman" pitchFamily="18" charset="0"/>
              </a:rPr>
              <a:t>extremely </a:t>
            </a:r>
            <a:r>
              <a:rPr lang="en-US" sz="2700" b="1" i="1" u="sng" dirty="0" smtClean="0">
                <a:solidFill>
                  <a:srgbClr val="FF0000"/>
                </a:solidFill>
                <a:cs typeface="Times New Roman" pitchFamily="18" charset="0"/>
              </a:rPr>
              <a:t>difficult</a:t>
            </a:r>
            <a:r>
              <a:rPr lang="en-US" sz="2700" b="1" i="1" dirty="0" smtClean="0">
                <a:solidFill>
                  <a:srgbClr val="FF0000"/>
                </a:solidFill>
                <a:cs typeface="Times New Roman" pitchFamily="18" charset="0"/>
              </a:rPr>
              <a:t> video sequences</a:t>
            </a:r>
            <a:endParaRPr lang="en-US" sz="2700" dirty="0" smtClean="0"/>
          </a:p>
        </p:txBody>
      </p:sp>
    </p:spTree>
    <p:custDataLst>
      <p:tags r:id="rId1"/>
    </p:custDataLst>
    <p:extLst>
      <p:ext uri="{BB962C8B-B14F-4D97-AF65-F5344CB8AC3E}">
        <p14:creationId xmlns:p14="http://schemas.microsoft.com/office/powerpoint/2010/main" val="3373168271"/>
      </p:ext>
    </p:extLst>
  </p:cSld>
  <p:clrMapOvr>
    <a:masterClrMapping/>
  </p:clrMapOvr>
  <mc:AlternateContent xmlns:mc="http://schemas.openxmlformats.org/markup-compatibility/2006" xmlns:p14="http://schemas.microsoft.com/office/powerpoint/2010/main">
    <mc:Choice Requires="p14">
      <p:transition spd="slow" p14:dur="2000" advTm="19324"/>
    </mc:Choice>
    <mc:Fallback xmlns="">
      <p:transition spd="slow" advTm="19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wipe(up)">
                                      <p:cBhvr>
                                        <p:cTn id="7" dur="500"/>
                                        <p:tgtEl>
                                          <p:spTgt spid="1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left)">
                                      <p:cBhvr>
                                        <p:cTn id="10"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lta_A.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304800"/>
            <a:ext cx="9724478" cy="7240011"/>
          </a:xfrm>
          <a:prstGeom prst="rect">
            <a:avLst/>
          </a:prstGeom>
        </p:spPr>
      </p:pic>
      <p:sp>
        <p:nvSpPr>
          <p:cNvPr id="3" name="Rectangle 2"/>
          <p:cNvSpPr/>
          <p:nvPr/>
        </p:nvSpPr>
        <p:spPr>
          <a:xfrm>
            <a:off x="3810000" y="0"/>
            <a:ext cx="144780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0517496"/>
      </p:ext>
    </p:extLst>
  </p:cSld>
  <p:clrMapOvr>
    <a:masterClrMapping/>
  </p:clrMapOvr>
  <mc:AlternateContent xmlns:mc="http://schemas.openxmlformats.org/markup-compatibility/2006" xmlns:p14="http://schemas.microsoft.com/office/powerpoint/2010/main">
    <mc:Choice Requires="p14">
      <p:transition spd="slow" p14:dur="2000" advTm="27938"/>
    </mc:Choice>
    <mc:Fallback xmlns="">
      <p:transition spd="slow" advTm="27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extLst mod="1">
    <p:ext uri="{E180D4A7-C9FB-4DFB-919C-405C955672EB}">
      <p14:showEvtLst xmlns:p14="http://schemas.microsoft.com/office/powerpoint/2010/main">
        <p14:playEvt time="0" objId="2"/>
        <p14:stopEvt time="19585"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alta_B.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5678" y="-304800"/>
            <a:ext cx="9724478" cy="7240011"/>
          </a:xfrm>
          <a:prstGeom prst="rect">
            <a:avLst/>
          </a:prstGeom>
        </p:spPr>
      </p:pic>
      <p:sp>
        <p:nvSpPr>
          <p:cNvPr id="3" name="Rectangle 2"/>
          <p:cNvSpPr/>
          <p:nvPr/>
        </p:nvSpPr>
        <p:spPr>
          <a:xfrm>
            <a:off x="3810000" y="0"/>
            <a:ext cx="144780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607814"/>
      </p:ext>
    </p:extLst>
  </p:cSld>
  <p:clrMapOvr>
    <a:masterClrMapping/>
  </p:clrMapOvr>
  <mc:AlternateContent xmlns:mc="http://schemas.openxmlformats.org/markup-compatibility/2006" xmlns:p14="http://schemas.microsoft.com/office/powerpoint/2010/main">
    <mc:Choice Requires="p14">
      <p:transition spd="slow" p14:dur="2000" advTm="10042"/>
    </mc:Choice>
    <mc:Fallback xmlns="">
      <p:transition spd="slow" advTm="10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extLst mod="1">
    <p:ext uri="{E180D4A7-C9FB-4DFB-919C-405C955672EB}">
      <p14:showEvtLst xmlns:p14="http://schemas.microsoft.com/office/powerpoint/2010/main">
        <p14:playEvt time="0" objId="4"/>
        <p14:stopEvt time="8093"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rfing_A.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81000"/>
            <a:ext cx="9724478" cy="7240011"/>
          </a:xfrm>
          <a:prstGeom prst="rect">
            <a:avLst/>
          </a:prstGeom>
        </p:spPr>
      </p:pic>
      <p:sp>
        <p:nvSpPr>
          <p:cNvPr id="3" name="Rectangle 2"/>
          <p:cNvSpPr/>
          <p:nvPr/>
        </p:nvSpPr>
        <p:spPr>
          <a:xfrm>
            <a:off x="3048000" y="0"/>
            <a:ext cx="297180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48000" y="-152400"/>
            <a:ext cx="297180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6553200"/>
            <a:ext cx="9800678"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59773"/>
      </p:ext>
    </p:extLst>
  </p:cSld>
  <p:clrMapOvr>
    <a:masterClrMapping/>
  </p:clrMapOvr>
  <mc:AlternateContent xmlns:mc="http://schemas.openxmlformats.org/markup-compatibility/2006" xmlns:p14="http://schemas.microsoft.com/office/powerpoint/2010/main">
    <mc:Choice Requires="p14">
      <p:transition spd="slow" p14:dur="2000" advTm="30695"/>
    </mc:Choice>
    <mc:Fallback xmlns="">
      <p:transition spd="slow" advTm="30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extLst mod="1">
    <p:ext uri="{E180D4A7-C9FB-4DFB-919C-405C955672EB}">
      <p14:showEvtLst xmlns:p14="http://schemas.microsoft.com/office/powerpoint/2010/main">
        <p14:playEvt time="0" objId="2"/>
        <p14:stopEvt time="20992"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rfing_B.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534411"/>
            <a:ext cx="9724478" cy="7240011"/>
          </a:xfrm>
          <a:prstGeom prst="rect">
            <a:avLst/>
          </a:prstGeom>
        </p:spPr>
      </p:pic>
      <p:sp>
        <p:nvSpPr>
          <p:cNvPr id="3" name="Rectangle 2"/>
          <p:cNvSpPr/>
          <p:nvPr/>
        </p:nvSpPr>
        <p:spPr>
          <a:xfrm>
            <a:off x="3048000" y="-457200"/>
            <a:ext cx="297180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6553200"/>
            <a:ext cx="9800678"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971170"/>
      </p:ext>
    </p:extLst>
  </p:cSld>
  <p:clrMapOvr>
    <a:masterClrMapping/>
  </p:clrMapOvr>
  <mc:AlternateContent xmlns:mc="http://schemas.openxmlformats.org/markup-compatibility/2006" xmlns:p14="http://schemas.microsoft.com/office/powerpoint/2010/main">
    <mc:Choice Requires="p14">
      <p:transition spd="slow" p14:dur="2000" advTm="7887"/>
    </mc:Choice>
    <mc:Fallback xmlns="">
      <p:transition spd="slow" advTm="7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extLst mod="1">
    <p:ext uri="{E180D4A7-C9FB-4DFB-919C-405C955672EB}">
      <p14:showEvtLst xmlns:p14="http://schemas.microsoft.com/office/powerpoint/2010/main">
        <p14:playEvt time="0" objId="2"/>
        <p14:stopEvt time="7887"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igh_jump_B.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76200"/>
            <a:ext cx="9724478" cy="7240011"/>
          </a:xfrm>
          <a:prstGeom prst="rect">
            <a:avLst/>
          </a:prstGeom>
        </p:spPr>
      </p:pic>
      <p:sp>
        <p:nvSpPr>
          <p:cNvPr id="3" name="Rectangle 2"/>
          <p:cNvSpPr/>
          <p:nvPr/>
        </p:nvSpPr>
        <p:spPr>
          <a:xfrm>
            <a:off x="3048000" y="0"/>
            <a:ext cx="297180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661732"/>
      </p:ext>
    </p:extLst>
  </p:cSld>
  <p:clrMapOvr>
    <a:masterClrMapping/>
  </p:clrMapOvr>
  <mc:AlternateContent xmlns:mc="http://schemas.openxmlformats.org/markup-compatibility/2006">
    <mc:Choice xmlns:p14="http://schemas.microsoft.com/office/powerpoint/2010/main" Requires="p14">
      <p:transition spd="slow" p14:dur="2000" advTm="11467"/>
    </mc:Choice>
    <mc:Fallback>
      <p:transition spd="slow" advTm="11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extLst mod="1">
    <p:ext uri="{E180D4A7-C9FB-4DFB-919C-405C955672EB}">
      <p14:showEvtLst xmlns:p14="http://schemas.microsoft.com/office/powerpoint/2010/main">
        <p14:playEvt time="0" objId="4"/>
        <p14:stopEvt time="9304" objId="4"/>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ore_results(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69863"/>
            <a:ext cx="9144000" cy="6764337"/>
          </a:xfrm>
          <a:prstGeom prst="rect">
            <a:avLst/>
          </a:prstGeom>
        </p:spPr>
      </p:pic>
      <p:sp>
        <p:nvSpPr>
          <p:cNvPr id="5" name="Rectangle 4"/>
          <p:cNvSpPr/>
          <p:nvPr/>
        </p:nvSpPr>
        <p:spPr>
          <a:xfrm>
            <a:off x="-406400" y="-1981200"/>
            <a:ext cx="9855200" cy="2971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314428"/>
      </p:ext>
    </p:extLst>
  </p:cSld>
  <p:clrMapOvr>
    <a:masterClrMapping/>
  </p:clrMapOvr>
  <mc:AlternateContent xmlns:mc="http://schemas.openxmlformats.org/markup-compatibility/2006" xmlns:p14="http://schemas.microsoft.com/office/powerpoint/2010/main">
    <mc:Choice Requires="p14">
      <p:transition spd="slow" p14:dur="2000" advTm="42227"/>
    </mc:Choice>
    <mc:Fallback xmlns="">
      <p:transition spd="slow" advTm="42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3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0" objId="3"/>
        <p14:stopEvt time="42227"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alta2.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2122" r="2262"/>
          <a:stretch/>
        </p:blipFill>
        <p:spPr>
          <a:xfrm>
            <a:off x="838640" y="1220572"/>
            <a:ext cx="3281363" cy="2573867"/>
          </a:xfrm>
          <a:prstGeom prst="rect">
            <a:avLst/>
          </a:prstGeom>
        </p:spPr>
      </p:pic>
      <p:pic>
        <p:nvPicPr>
          <p:cNvPr id="14" name="Picture 4" descr="E:\work\video_coseg_data\fig1\salta\1053.jpg"/>
          <p:cNvPicPr>
            <a:picLocks noChangeAspect="1" noChangeArrowheads="1"/>
          </p:cNvPicPr>
          <p:nvPr/>
        </p:nvPicPr>
        <p:blipFill rotWithShape="1">
          <a:blip r:embed="rId13">
            <a:extLst>
              <a:ext uri="{28A0092B-C50C-407E-A947-70E740481C1C}">
                <a14:useLocalDpi xmlns:a14="http://schemas.microsoft.com/office/drawing/2010/main" val="0"/>
              </a:ext>
            </a:extLst>
          </a:blip>
          <a:srcRect l="3341" t="3213" r="3326" b="50000"/>
          <a:stretch/>
        </p:blipFill>
        <p:spPr bwMode="auto">
          <a:xfrm>
            <a:off x="762000" y="1229501"/>
            <a:ext cx="3431823" cy="2580499"/>
          </a:xfrm>
          <a:prstGeom prst="rect">
            <a:avLst/>
          </a:prstGeom>
          <a:noFill/>
          <a:ln w="57150">
            <a:noFill/>
          </a:ln>
          <a:extLst/>
        </p:spPr>
      </p:pic>
      <p:sp>
        <p:nvSpPr>
          <p:cNvPr id="2" name="Title 1"/>
          <p:cNvSpPr>
            <a:spLocks noGrp="1"/>
          </p:cNvSpPr>
          <p:nvPr>
            <p:ph type="title"/>
          </p:nvPr>
        </p:nvSpPr>
        <p:spPr>
          <a:xfrm>
            <a:off x="-152400" y="-152400"/>
            <a:ext cx="9372600" cy="1143000"/>
          </a:xfrm>
        </p:spPr>
        <p:txBody>
          <a:bodyPr>
            <a:noAutofit/>
          </a:bodyPr>
          <a:lstStyle/>
          <a:p>
            <a:r>
              <a:rPr lang="en-US" sz="3200" b="1" i="1" dirty="0" smtClean="0">
                <a:solidFill>
                  <a:srgbClr val="FF0000"/>
                </a:solidFill>
              </a:rPr>
              <a:t>Goal: Segment video into </a:t>
            </a:r>
            <a:r>
              <a:rPr lang="en-US" sz="3200" b="1" i="1" dirty="0" err="1" smtClean="0">
                <a:solidFill>
                  <a:srgbClr val="FF0000"/>
                </a:solidFill>
              </a:rPr>
              <a:t>fg</a:t>
            </a:r>
            <a:r>
              <a:rPr lang="en-US" sz="3200" b="1" i="1" dirty="0" smtClean="0">
                <a:solidFill>
                  <a:srgbClr val="FF0000"/>
                </a:solidFill>
              </a:rPr>
              <a:t>\</a:t>
            </a:r>
            <a:r>
              <a:rPr lang="en-US" sz="3200" b="1" i="1" dirty="0" err="1" smtClean="0">
                <a:solidFill>
                  <a:srgbClr val="FF0000"/>
                </a:solidFill>
              </a:rPr>
              <a:t>bg</a:t>
            </a:r>
            <a:endParaRPr lang="en-US" sz="3200" b="1" i="1" dirty="0">
              <a:solidFill>
                <a:srgbClr val="FF0000"/>
              </a:solidFill>
            </a:endParaRPr>
          </a:p>
        </p:txBody>
      </p:sp>
      <p:pic>
        <p:nvPicPr>
          <p:cNvPr id="6" name="surfing.avi">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4"/>
          <a:stretch>
            <a:fillRect/>
          </a:stretch>
        </p:blipFill>
        <p:spPr>
          <a:xfrm>
            <a:off x="5257799" y="1219199"/>
            <a:ext cx="3349977" cy="2512483"/>
          </a:xfrm>
          <a:prstGeom prst="rect">
            <a:avLst/>
          </a:prstGeom>
        </p:spPr>
      </p:pic>
      <p:sp>
        <p:nvSpPr>
          <p:cNvPr id="10" name="TextBox 9"/>
          <p:cNvSpPr txBox="1"/>
          <p:nvPr/>
        </p:nvSpPr>
        <p:spPr>
          <a:xfrm>
            <a:off x="5269089" y="838200"/>
            <a:ext cx="3493911" cy="400110"/>
          </a:xfrm>
          <a:prstGeom prst="rect">
            <a:avLst/>
          </a:prstGeom>
          <a:noFill/>
        </p:spPr>
        <p:txBody>
          <a:bodyPr wrap="square" rtlCol="0">
            <a:spAutoFit/>
          </a:bodyPr>
          <a:lstStyle/>
          <a:p>
            <a:r>
              <a:rPr lang="en-US" sz="2000" b="1" dirty="0" smtClean="0">
                <a:solidFill>
                  <a:schemeClr val="tx2"/>
                </a:solidFill>
              </a:rPr>
              <a:t>Non-rigid Background Motion</a:t>
            </a:r>
            <a:endParaRPr lang="en-US" sz="2000" b="1" dirty="0">
              <a:solidFill>
                <a:schemeClr val="tx2"/>
              </a:solidFill>
            </a:endParaRPr>
          </a:p>
        </p:txBody>
      </p:sp>
      <p:sp>
        <p:nvSpPr>
          <p:cNvPr id="11" name="TextBox 10"/>
          <p:cNvSpPr txBox="1"/>
          <p:nvPr/>
        </p:nvSpPr>
        <p:spPr>
          <a:xfrm>
            <a:off x="1230489" y="838200"/>
            <a:ext cx="3493911" cy="400110"/>
          </a:xfrm>
          <a:prstGeom prst="rect">
            <a:avLst/>
          </a:prstGeom>
          <a:noFill/>
        </p:spPr>
        <p:txBody>
          <a:bodyPr wrap="square" rtlCol="0">
            <a:spAutoFit/>
          </a:bodyPr>
          <a:lstStyle/>
          <a:p>
            <a:r>
              <a:rPr lang="en-US" sz="2000" b="1" dirty="0" smtClean="0">
                <a:solidFill>
                  <a:schemeClr val="tx2"/>
                </a:solidFill>
              </a:rPr>
              <a:t>Severe Motion Blur</a:t>
            </a:r>
            <a:endParaRPr lang="en-US" sz="2000" b="1" dirty="0">
              <a:solidFill>
                <a:schemeClr val="tx2"/>
              </a:solidFill>
            </a:endParaRPr>
          </a:p>
        </p:txBody>
      </p:sp>
      <p:sp>
        <p:nvSpPr>
          <p:cNvPr id="12" name="TextBox 11"/>
          <p:cNvSpPr txBox="1"/>
          <p:nvPr/>
        </p:nvSpPr>
        <p:spPr>
          <a:xfrm>
            <a:off x="5535790" y="3971412"/>
            <a:ext cx="3493911" cy="400110"/>
          </a:xfrm>
          <a:prstGeom prst="rect">
            <a:avLst/>
          </a:prstGeom>
          <a:noFill/>
        </p:spPr>
        <p:txBody>
          <a:bodyPr wrap="square" rtlCol="0">
            <a:spAutoFit/>
          </a:bodyPr>
          <a:lstStyle/>
          <a:p>
            <a:r>
              <a:rPr lang="en-US" sz="2000" b="1" dirty="0" smtClean="0">
                <a:solidFill>
                  <a:schemeClr val="tx2"/>
                </a:solidFill>
              </a:rPr>
              <a:t>3D parallax</a:t>
            </a:r>
            <a:endParaRPr lang="en-US" sz="2000" b="1" dirty="0">
              <a:solidFill>
                <a:schemeClr val="tx2"/>
              </a:solidFill>
            </a:endParaRPr>
          </a:p>
        </p:txBody>
      </p:sp>
      <p:sp>
        <p:nvSpPr>
          <p:cNvPr id="13" name="TextBox 12"/>
          <p:cNvSpPr txBox="1"/>
          <p:nvPr/>
        </p:nvSpPr>
        <p:spPr>
          <a:xfrm>
            <a:off x="762000" y="3933372"/>
            <a:ext cx="3967603" cy="400110"/>
          </a:xfrm>
          <a:prstGeom prst="rect">
            <a:avLst/>
          </a:prstGeom>
          <a:noFill/>
        </p:spPr>
        <p:txBody>
          <a:bodyPr wrap="square" rtlCol="0">
            <a:spAutoFit/>
          </a:bodyPr>
          <a:lstStyle/>
          <a:p>
            <a:r>
              <a:rPr lang="en-US" sz="2000" b="1" dirty="0" smtClean="0">
                <a:solidFill>
                  <a:schemeClr val="tx2"/>
                </a:solidFill>
              </a:rPr>
              <a:t>Non-rigid foreground Motion</a:t>
            </a:r>
            <a:endParaRPr lang="en-US" sz="2000" b="1" dirty="0">
              <a:solidFill>
                <a:schemeClr val="tx2"/>
              </a:solidFill>
            </a:endParaRPr>
          </a:p>
        </p:txBody>
      </p:sp>
      <p:pic>
        <p:nvPicPr>
          <p:cNvPr id="16" name="skating2.avi">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rotWithShape="1">
          <a:blip r:embed="rId15"/>
          <a:srcRect t="13374" r="1324" b="14826"/>
          <a:stretch/>
        </p:blipFill>
        <p:spPr>
          <a:xfrm>
            <a:off x="4305300" y="4295322"/>
            <a:ext cx="4468091" cy="2438400"/>
          </a:xfrm>
          <a:prstGeom prst="rect">
            <a:avLst/>
          </a:prstGeom>
        </p:spPr>
      </p:pic>
      <p:pic>
        <p:nvPicPr>
          <p:cNvPr id="3" name="high_jump9.avi">
            <a:hlinkClick r:id="" action="ppaction://media"/>
          </p:cNvPr>
          <p:cNvPicPr>
            <a:picLocks noChangeAspect="1"/>
          </p:cNvPicPr>
          <p:nvPr>
            <a:videoFile r:link="rId8"/>
            <p:extLst>
              <p:ext uri="{DAA4B4D4-6D71-4841-9C94-3DE7FCFB9230}">
                <p14:media xmlns:p14="http://schemas.microsoft.com/office/powerpoint/2010/main" r:embed="rId9">
                  <p14:trim st="1577.9963"/>
                </p14:media>
              </p:ext>
            </p:extLst>
          </p:nvPr>
        </p:nvPicPr>
        <p:blipFill>
          <a:blip r:embed="rId16"/>
          <a:stretch>
            <a:fillRect/>
          </a:stretch>
        </p:blipFill>
        <p:spPr>
          <a:xfrm>
            <a:off x="776112" y="4352473"/>
            <a:ext cx="3265311" cy="2400300"/>
          </a:xfrm>
          <a:prstGeom prst="rect">
            <a:avLst/>
          </a:prstGeom>
        </p:spPr>
      </p:pic>
    </p:spTree>
    <p:custDataLst>
      <p:tags r:id="rId1"/>
    </p:custDataLst>
    <p:extLst>
      <p:ext uri="{BB962C8B-B14F-4D97-AF65-F5344CB8AC3E}">
        <p14:creationId xmlns:p14="http://schemas.microsoft.com/office/powerpoint/2010/main" val="2710713574"/>
      </p:ext>
    </p:extLst>
  </p:cSld>
  <p:clrMapOvr>
    <a:masterClrMapping/>
  </p:clrMapOvr>
  <mc:AlternateContent xmlns:mc="http://schemas.openxmlformats.org/markup-compatibility/2006" xmlns:p14="http://schemas.microsoft.com/office/powerpoint/2010/main">
    <mc:Choice Requires="p14">
      <p:transition spd="slow" p14:dur="2000" advTm="21307"/>
    </mc:Choice>
    <mc:Fallback xmlns="">
      <p:transition spd="slow" advTm="21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58" fill="hold"/>
                                        <p:tgtEl>
                                          <p:spTgt spid="6"/>
                                        </p:tgtEl>
                                      </p:cBhvr>
                                    </p:cmd>
                                  </p:childTnLst>
                                </p:cTn>
                              </p:par>
                              <p:par>
                                <p:cTn id="7" presetID="1" presetClass="mediacall" presetSubtype="0" fill="hold" nodeType="withEffect">
                                  <p:stCondLst>
                                    <p:cond delay="0"/>
                                  </p:stCondLst>
                                  <p:childTnLst>
                                    <p:cmd type="call" cmd="playFrom(0.0)">
                                      <p:cBhvr>
                                        <p:cTn id="8" dur="5800" fill="hold"/>
                                        <p:tgtEl>
                                          <p:spTgt spid="7"/>
                                        </p:tgtEl>
                                      </p:cBhvr>
                                    </p:cmd>
                                  </p:childTnLst>
                                </p:cTn>
                              </p:par>
                              <p:par>
                                <p:cTn id="9" presetID="1" presetClass="mediacall" presetSubtype="0" fill="hold" nodeType="withEffect">
                                  <p:stCondLst>
                                    <p:cond delay="0"/>
                                  </p:stCondLst>
                                  <p:childTnLst>
                                    <p:cmd type="call" cmd="playFrom(0.0)">
                                      <p:cBhvr>
                                        <p:cTn id="10" dur="7240" fill="hold"/>
                                        <p:tgtEl>
                                          <p:spTgt spid="16"/>
                                        </p:tgtEl>
                                      </p:cBhvr>
                                    </p:cmd>
                                  </p:childTnLst>
                                </p:cTn>
                              </p:par>
                              <p:par>
                                <p:cTn id="11" presetID="1" presetClass="mediacall" presetSubtype="0" fill="hold" nodeType="withEffect">
                                  <p:stCondLst>
                                    <p:cond delay="0"/>
                                  </p:stCondLst>
                                  <p:childTnLst>
                                    <p:cmd type="call" cmd="playFrom(0.0)">
                                      <p:cBhvr>
                                        <p:cTn id="12" dur="6200"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1000"/>
                            </p:stCondLst>
                            <p:childTnLst>
                              <p:par>
                                <p:cTn id="28" presetID="22" presetClass="entr" presetSubtype="8" fill="hold" grpId="0" nodeType="afterEffect">
                                  <p:stCondLst>
                                    <p:cond delay="125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2750"/>
                            </p:stCondLst>
                            <p:childTnLst>
                              <p:par>
                                <p:cTn id="32" presetID="22" presetClass="entr" presetSubtype="8" fill="hold" grpId="0" nodeType="afterEffect">
                                  <p:stCondLst>
                                    <p:cond delay="125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par>
                          <p:cTn id="35" fill="hold">
                            <p:stCondLst>
                              <p:cond delay="4500"/>
                            </p:stCondLst>
                            <p:childTnLst>
                              <p:par>
                                <p:cTn id="36" presetID="22" presetClass="entr" presetSubtype="8" fill="hold" grpId="0" nodeType="afterEffect">
                                  <p:stCondLst>
                                    <p:cond delay="125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repeatCount="indefinite" fill="hold" display="0">
                  <p:stCondLst>
                    <p:cond delay="indefinite"/>
                  </p:stCondLst>
                </p:cTn>
                <p:tgtEl>
                  <p:spTgt spid="6"/>
                </p:tgtEl>
              </p:cMediaNode>
            </p:video>
            <p:video>
              <p:cMediaNode vol="80000" mute="1">
                <p:cTn id="40" repeatCount="indefinite" fill="hold" display="0">
                  <p:stCondLst>
                    <p:cond delay="indefinite"/>
                  </p:stCondLst>
                </p:cTn>
                <p:tgtEl>
                  <p:spTgt spid="7"/>
                </p:tgtEl>
              </p:cMediaNode>
            </p:video>
            <p:video>
              <p:cMediaNode vol="80000">
                <p:cTn id="41" repeatCount="indefinite" fill="hold" display="0">
                  <p:stCondLst>
                    <p:cond delay="indefinite"/>
                  </p:stCondLst>
                </p:cTn>
                <p:tgtEl>
                  <p:spTgt spid="16"/>
                </p:tgtEl>
              </p:cMediaNode>
            </p:video>
            <p:video>
              <p:cMediaNode vol="80000">
                <p:cTn id="42" repeatCount="indefinite" fill="hold" display="0">
                  <p:stCondLst>
                    <p:cond delay="indefinite"/>
                  </p:stCondLst>
                </p:cTn>
                <p:tgtEl>
                  <p:spTgt spid="3"/>
                </p:tgtEl>
              </p:cMediaNode>
            </p:video>
          </p:childTnLst>
        </p:cTn>
      </p:par>
    </p:tnLst>
    <p:bldLst>
      <p:bldP spid="2" grpId="0"/>
      <p:bldP spid="10" grpId="0"/>
      <p:bldP spid="11" grpId="0"/>
      <p:bldP spid="12" grpId="0"/>
      <p:bldP spid="13" grpId="0"/>
    </p:bldLst>
  </p:timing>
  <p:extLst mod="1">
    <p:ext uri="{E180D4A7-C9FB-4DFB-919C-405C955672EB}">
      <p14:showEvtLst xmlns:p14="http://schemas.microsoft.com/office/powerpoint/2010/main">
        <p14:playEvt time="0" objId="6"/>
        <p14:playEvt time="0" objId="7"/>
        <p14:playEvt time="0" objId="16"/>
        <p14:playEvt time="0" objId="3"/>
        <p14:playEvt time="6084" objId="7"/>
        <p14:playEvt time="6380" objId="3"/>
        <p14:playEvt time="11978" objId="7"/>
        <p14:playEvt time="12658" objId="3"/>
        <p14:playEvt time="17863" objId="7"/>
        <p14:playEvt time="18915" objId="3"/>
        <p14:stopEvt time="21307" objId="6"/>
        <p14:stopEvt time="21307" objId="7"/>
        <p14:stopEvt time="21307" objId="16"/>
        <p14:stopEvt time="21307"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nal_vi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0"/>
            <a:ext cx="9525000" cy="7090833"/>
          </a:xfrm>
          <a:prstGeom prst="rect">
            <a:avLst/>
          </a:prstGeom>
        </p:spPr>
      </p:pic>
    </p:spTree>
    <p:extLst>
      <p:ext uri="{BB962C8B-B14F-4D97-AF65-F5344CB8AC3E}">
        <p14:creationId xmlns:p14="http://schemas.microsoft.com/office/powerpoint/2010/main" val="291866561"/>
      </p:ext>
    </p:extLst>
  </p:cSld>
  <p:clrMapOvr>
    <a:masterClrMapping/>
  </p:clrMapOvr>
  <mc:AlternateContent xmlns:mc="http://schemas.openxmlformats.org/markup-compatibility/2006">
    <mc:Choice xmlns:p14="http://schemas.microsoft.com/office/powerpoint/2010/main" Requires="p14">
      <p:transition spd="slow" p14:dur="2000" advTm="42227"/>
    </mc:Choice>
    <mc:Fallback>
      <p:transition spd="slow" advTm="42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0" objId="3"/>
        <p14:stopEvt time="42227" objId="3"/>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ore_results(1)">
            <a:hlinkClick r:id="" action="ppaction://media"/>
          </p:cNvPr>
          <p:cNvPicPr>
            <a:picLocks noChangeAspect="1"/>
          </p:cNvPicPr>
          <p:nvPr>
            <a:videoFile r:link="rId1"/>
            <p:extLst>
              <p:ext uri="{DAA4B4D4-6D71-4841-9C94-3DE7FCFB9230}">
                <p14:media xmlns:p14="http://schemas.microsoft.com/office/powerpoint/2010/main" r:embed="rId2">
                  <p14:trim st="54706"/>
                </p14:media>
              </p:ext>
            </p:extLst>
          </p:nvPr>
        </p:nvPicPr>
        <p:blipFill rotWithShape="1">
          <a:blip r:embed="rId5"/>
          <a:srcRect b="38301"/>
          <a:stretch/>
        </p:blipFill>
        <p:spPr>
          <a:xfrm>
            <a:off x="-195077" y="685801"/>
            <a:ext cx="9516161" cy="4343400"/>
          </a:xfrm>
          <a:prstGeom prst="rect">
            <a:avLst/>
          </a:prstGeom>
        </p:spPr>
      </p:pic>
      <p:sp>
        <p:nvSpPr>
          <p:cNvPr id="5" name="Rectangle 4"/>
          <p:cNvSpPr/>
          <p:nvPr/>
        </p:nvSpPr>
        <p:spPr>
          <a:xfrm>
            <a:off x="-406400" y="4572000"/>
            <a:ext cx="9855200" cy="2971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06400" y="-990600"/>
            <a:ext cx="9855200" cy="266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514600" y="420469"/>
            <a:ext cx="3505200" cy="646331"/>
          </a:xfrm>
          <a:prstGeom prst="rect">
            <a:avLst/>
          </a:prstGeom>
          <a:noFill/>
        </p:spPr>
        <p:txBody>
          <a:bodyPr wrap="square" rtlCol="1">
            <a:spAutoFit/>
          </a:bodyPr>
          <a:lstStyle/>
          <a:p>
            <a:pPr algn="ctr"/>
            <a:r>
              <a:rPr lang="en-US" sz="3600" dirty="0" smtClean="0">
                <a:solidFill>
                  <a:schemeClr val="bg1"/>
                </a:solidFill>
              </a:rPr>
              <a:t>More Results</a:t>
            </a:r>
            <a:endParaRPr lang="he-IL" sz="3600" dirty="0">
              <a:solidFill>
                <a:schemeClr val="bg1"/>
              </a:solidFill>
            </a:endParaRPr>
          </a:p>
        </p:txBody>
      </p:sp>
    </p:spTree>
    <p:extLst>
      <p:ext uri="{BB962C8B-B14F-4D97-AF65-F5344CB8AC3E}">
        <p14:creationId xmlns:p14="http://schemas.microsoft.com/office/powerpoint/2010/main" val="1963109801"/>
      </p:ext>
    </p:extLst>
  </p:cSld>
  <p:clrMapOvr>
    <a:masterClrMapping/>
  </p:clrMapOvr>
  <mc:AlternateContent xmlns:mc="http://schemas.openxmlformats.org/markup-compatibility/2006" xmlns:p14="http://schemas.microsoft.com/office/powerpoint/2010/main">
    <mc:Choice Requires="p14">
      <p:transition spd="slow" p14:dur="2000" advTm="42227"/>
    </mc:Choice>
    <mc:Fallback xmlns="">
      <p:transition spd="slow" advTm="42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6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0" objId="3"/>
        <p14:stopEvt time="42227" objId="3"/>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04800" y="965101"/>
            <a:ext cx="8839200" cy="4524315"/>
          </a:xfrm>
          <a:prstGeom prst="rect">
            <a:avLst/>
          </a:prstGeom>
          <a:noFill/>
          <a:ln w="9525">
            <a:noFill/>
            <a:miter lim="800000"/>
            <a:headEnd/>
            <a:tailEnd/>
          </a:ln>
        </p:spPr>
        <p:txBody>
          <a:bodyPr>
            <a:spAutoFit/>
          </a:bodyPr>
          <a:lstStyle/>
          <a:p>
            <a:pPr marL="457200" indent="-457200">
              <a:buFontTx/>
              <a:buAutoNum type="arabicPeriod"/>
              <a:defRPr/>
            </a:pPr>
            <a:r>
              <a:rPr lang="en-US" sz="2400" b="1" u="sng" dirty="0" smtClean="0">
                <a:solidFill>
                  <a:srgbClr val="FF0000"/>
                </a:solidFill>
              </a:rPr>
              <a:t>Non-Local</a:t>
            </a:r>
            <a:r>
              <a:rPr lang="en-US" sz="2400" b="1" dirty="0" smtClean="0">
                <a:solidFill>
                  <a:srgbClr val="FF0000"/>
                </a:solidFill>
              </a:rPr>
              <a:t> </a:t>
            </a:r>
            <a:r>
              <a:rPr lang="en-US" sz="2400" b="1" dirty="0">
                <a:solidFill>
                  <a:srgbClr val="FF0000"/>
                </a:solidFill>
              </a:rPr>
              <a:t>consensus voting </a:t>
            </a:r>
            <a:r>
              <a:rPr lang="en-US" sz="2400" b="1" dirty="0" smtClean="0">
                <a:solidFill>
                  <a:srgbClr val="FF0000"/>
                </a:solidFill>
              </a:rPr>
              <a:t>of       regions</a:t>
            </a:r>
          </a:p>
          <a:p>
            <a:pPr>
              <a:defRPr/>
            </a:pPr>
            <a:r>
              <a:rPr lang="en-US" sz="2400" b="1" dirty="0">
                <a:sym typeface="Wingdings" pitchFamily="2" charset="2"/>
              </a:rPr>
              <a:t> </a:t>
            </a:r>
            <a:r>
              <a:rPr lang="en-US" sz="2400" b="1" dirty="0" smtClean="0">
                <a:sym typeface="Wingdings" pitchFamily="2" charset="2"/>
              </a:rPr>
              <a:t>Propagates information </a:t>
            </a:r>
            <a:r>
              <a:rPr lang="en-US" sz="2400" b="1" dirty="0">
                <a:sym typeface="Wingdings" pitchFamily="2" charset="2"/>
              </a:rPr>
              <a:t>far away in Space </a:t>
            </a:r>
            <a:r>
              <a:rPr lang="en-US" sz="2400" b="1" dirty="0" smtClean="0">
                <a:sym typeface="Wingdings" pitchFamily="2" charset="2"/>
              </a:rPr>
              <a:t>&amp;Time</a:t>
            </a:r>
            <a:endParaRPr lang="en-US" sz="2400" b="1" dirty="0" smtClean="0">
              <a:solidFill>
                <a:srgbClr val="FF0000"/>
              </a:solidFill>
            </a:endParaRPr>
          </a:p>
          <a:p>
            <a:pPr>
              <a:defRPr/>
            </a:pPr>
            <a:endParaRPr lang="en-US" sz="2400" b="1" dirty="0" smtClean="0">
              <a:solidFill>
                <a:srgbClr val="FF0000"/>
              </a:solidFill>
            </a:endParaRPr>
          </a:p>
          <a:p>
            <a:pPr marL="457200" indent="-457200">
              <a:buAutoNum type="arabicPeriod" startAt="2"/>
              <a:defRPr/>
            </a:pPr>
            <a:r>
              <a:rPr lang="en-US" sz="2400" b="1" dirty="0" smtClean="0">
                <a:solidFill>
                  <a:srgbClr val="FF0000"/>
                </a:solidFill>
                <a:latin typeface="Calibri" pitchFamily="34" charset="0"/>
                <a:sym typeface="Wingdings" pitchFamily="2" charset="2"/>
              </a:rPr>
              <a:t>Very “noisy” initial </a:t>
            </a:r>
            <a:r>
              <a:rPr lang="en-US" sz="2400" b="1" dirty="0" err="1" smtClean="0">
                <a:solidFill>
                  <a:srgbClr val="FF0000"/>
                </a:solidFill>
                <a:latin typeface="Calibri" pitchFamily="34" charset="0"/>
                <a:sym typeface="Wingdings" pitchFamily="2" charset="2"/>
              </a:rPr>
              <a:t>f</a:t>
            </a:r>
            <a:r>
              <a:rPr lang="en-US" sz="2400" b="1" dirty="0" err="1" smtClean="0">
                <a:solidFill>
                  <a:srgbClr val="FF0000"/>
                </a:solidFill>
                <a:latin typeface="Calibri" pitchFamily="34" charset="0"/>
              </a:rPr>
              <a:t>g</a:t>
            </a:r>
            <a:r>
              <a:rPr lang="en-US" sz="2400" b="1" dirty="0" smtClean="0">
                <a:solidFill>
                  <a:srgbClr val="FF0000"/>
                </a:solidFill>
                <a:latin typeface="Calibri" pitchFamily="34" charset="0"/>
              </a:rPr>
              <a:t>/</a:t>
            </a:r>
            <a:r>
              <a:rPr lang="en-US" sz="2400" b="1" dirty="0" err="1">
                <a:solidFill>
                  <a:srgbClr val="FF0000"/>
                </a:solidFill>
                <a:latin typeface="Calibri" pitchFamily="34" charset="0"/>
              </a:rPr>
              <a:t>b</a:t>
            </a:r>
            <a:r>
              <a:rPr lang="en-US" sz="2400" b="1" dirty="0" err="1" smtClean="0">
                <a:solidFill>
                  <a:srgbClr val="FF0000"/>
                </a:solidFill>
                <a:latin typeface="Calibri" pitchFamily="34" charset="0"/>
              </a:rPr>
              <a:t>g</a:t>
            </a:r>
            <a:r>
              <a:rPr lang="en-US" sz="2400" b="1" dirty="0" smtClean="0">
                <a:solidFill>
                  <a:srgbClr val="FF0000"/>
                </a:solidFill>
                <a:latin typeface="Calibri" pitchFamily="34" charset="0"/>
              </a:rPr>
              <a:t> </a:t>
            </a:r>
            <a:r>
              <a:rPr lang="en-US" sz="2400" b="1" dirty="0">
                <a:solidFill>
                  <a:srgbClr val="FF0000"/>
                </a:solidFill>
                <a:latin typeface="Calibri" pitchFamily="34" charset="0"/>
              </a:rPr>
              <a:t>votes </a:t>
            </a:r>
            <a:endParaRPr lang="en-US" sz="2400" b="1" dirty="0" smtClean="0">
              <a:solidFill>
                <a:srgbClr val="FF0000"/>
              </a:solidFill>
              <a:latin typeface="Calibri" pitchFamily="34" charset="0"/>
            </a:endParaRPr>
          </a:p>
          <a:p>
            <a:pPr>
              <a:defRPr/>
            </a:pPr>
            <a:r>
              <a:rPr lang="en-US" sz="2400" b="1" dirty="0" smtClean="0">
                <a:solidFill>
                  <a:srgbClr val="FF0000"/>
                </a:solidFill>
                <a:latin typeface="Calibri" pitchFamily="34" charset="0"/>
              </a:rPr>
              <a:t>       converge to a good segmentation</a:t>
            </a:r>
          </a:p>
          <a:p>
            <a:pPr>
              <a:defRPr/>
            </a:pPr>
            <a:endParaRPr lang="en-US" sz="2400" b="1" dirty="0">
              <a:solidFill>
                <a:srgbClr val="FF0000"/>
              </a:solidFill>
              <a:latin typeface="Calibri" pitchFamily="34" charset="0"/>
            </a:endParaRPr>
          </a:p>
          <a:p>
            <a:pPr>
              <a:defRPr/>
            </a:pPr>
            <a:r>
              <a:rPr lang="en-US" sz="2400" b="1" dirty="0" smtClean="0">
                <a:solidFill>
                  <a:srgbClr val="FF0000"/>
                </a:solidFill>
                <a:latin typeface="Calibri" pitchFamily="34" charset="0"/>
              </a:rPr>
              <a:t>3.    Runtime is very fast</a:t>
            </a:r>
          </a:p>
          <a:p>
            <a:pPr marL="457200" indent="-457200">
              <a:buAutoNum type="arabicPeriod" startAt="4"/>
              <a:defRPr/>
            </a:pPr>
            <a:endParaRPr lang="en-US" sz="2400" b="1" dirty="0" smtClean="0">
              <a:solidFill>
                <a:srgbClr val="FF0000"/>
              </a:solidFill>
              <a:latin typeface="Calibri" pitchFamily="34" charset="0"/>
            </a:endParaRPr>
          </a:p>
          <a:p>
            <a:pPr marL="457200" indent="-457200">
              <a:buAutoNum type="arabicPeriod" startAt="4"/>
              <a:defRPr/>
            </a:pPr>
            <a:r>
              <a:rPr lang="en-US" sz="2400" b="1" dirty="0" smtClean="0">
                <a:solidFill>
                  <a:srgbClr val="FF0000"/>
                </a:solidFill>
                <a:latin typeface="Calibri" pitchFamily="34" charset="0"/>
              </a:rPr>
              <a:t> </a:t>
            </a:r>
            <a:r>
              <a:rPr lang="en-US" sz="2400" b="1" dirty="0">
                <a:solidFill>
                  <a:srgbClr val="FF0000"/>
                </a:solidFill>
                <a:latin typeface="Calibri" pitchFamily="34" charset="0"/>
              </a:rPr>
              <a:t>State of the art results</a:t>
            </a:r>
          </a:p>
          <a:p>
            <a:pPr marL="342900" lvl="0" indent="-342900">
              <a:defRPr/>
            </a:pPr>
            <a:r>
              <a:rPr lang="en-US" sz="2400" b="1" dirty="0">
                <a:solidFill>
                  <a:prstClr val="black"/>
                </a:solidFill>
                <a:latin typeface="Calibri" pitchFamily="34" charset="0"/>
                <a:sym typeface="Wingdings" pitchFamily="2" charset="2"/>
              </a:rPr>
              <a:t> 	</a:t>
            </a:r>
            <a:r>
              <a:rPr lang="en-US" sz="2400" b="1" dirty="0">
                <a:sym typeface="Wingdings" pitchFamily="2" charset="2"/>
              </a:rPr>
              <a:t>- </a:t>
            </a:r>
            <a:r>
              <a:rPr lang="en-US" sz="2400" dirty="0">
                <a:solidFill>
                  <a:prstClr val="black"/>
                </a:solidFill>
                <a:sym typeface="Wingdings" pitchFamily="2" charset="2"/>
              </a:rPr>
              <a:t>Benchmark datasets</a:t>
            </a:r>
          </a:p>
          <a:p>
            <a:pPr marL="342900" lvl="0" indent="-342900">
              <a:defRPr/>
            </a:pPr>
            <a:r>
              <a:rPr lang="en-US" sz="2400" b="1" dirty="0">
                <a:solidFill>
                  <a:prstClr val="black"/>
                </a:solidFill>
                <a:sym typeface="Wingdings" pitchFamily="2" charset="2"/>
              </a:rPr>
              <a:t>     - </a:t>
            </a:r>
            <a:r>
              <a:rPr lang="en-US" sz="2400" dirty="0">
                <a:solidFill>
                  <a:prstClr val="black"/>
                </a:solidFill>
                <a:sym typeface="Wingdings" pitchFamily="2" charset="2"/>
              </a:rPr>
              <a:t>New challenging sequences</a:t>
            </a:r>
            <a:endParaRPr lang="en-US" sz="2400" dirty="0">
              <a:solidFill>
                <a:prstClr val="black"/>
              </a:solidFill>
              <a:latin typeface="Calibri" pitchFamily="34" charset="0"/>
            </a:endParaRPr>
          </a:p>
          <a:p>
            <a:pPr>
              <a:defRPr/>
            </a:pPr>
            <a:endParaRPr lang="en-US" sz="2400" b="1" dirty="0">
              <a:solidFill>
                <a:srgbClr val="FF0000"/>
              </a:solidFill>
              <a:latin typeface="Calibri" pitchFamily="34" charset="0"/>
            </a:endParaRPr>
          </a:p>
        </p:txBody>
      </p:sp>
      <p:sp>
        <p:nvSpPr>
          <p:cNvPr id="315395" name="Rectangle 2"/>
          <p:cNvSpPr>
            <a:spLocks noChangeArrowheads="1"/>
          </p:cNvSpPr>
          <p:nvPr/>
        </p:nvSpPr>
        <p:spPr bwMode="auto">
          <a:xfrm>
            <a:off x="-1066800" y="-228600"/>
            <a:ext cx="8686800" cy="990600"/>
          </a:xfrm>
          <a:prstGeom prst="rect">
            <a:avLst/>
          </a:prstGeom>
          <a:noFill/>
          <a:ln w="9525">
            <a:noFill/>
            <a:miter lim="800000"/>
            <a:headEnd/>
            <a:tailEnd/>
          </a:ln>
        </p:spPr>
        <p:txBody>
          <a:bodyPr anchor="ctr"/>
          <a:lstStyle/>
          <a:p>
            <a:pPr algn="ctr"/>
            <a:r>
              <a:rPr lang="en-US" sz="4400" b="1" dirty="0">
                <a:solidFill>
                  <a:srgbClr val="FF0000"/>
                </a:solidFill>
                <a:latin typeface="Calibri" pitchFamily="34" charset="0"/>
              </a:rPr>
              <a:t>Summary</a:t>
            </a:r>
          </a:p>
        </p:txBody>
      </p:sp>
      <p:sp>
        <p:nvSpPr>
          <p:cNvPr id="235" name="Rectangle 2"/>
          <p:cNvSpPr txBox="1">
            <a:spLocks/>
          </p:cNvSpPr>
          <p:nvPr/>
        </p:nvSpPr>
        <p:spPr bwMode="auto">
          <a:xfrm>
            <a:off x="457200" y="5319157"/>
            <a:ext cx="4876800" cy="913830"/>
          </a:xfrm>
          <a:prstGeom prst="rect">
            <a:avLst/>
          </a:prstGeom>
          <a:solidFill>
            <a:schemeClr val="bg1"/>
          </a:solidFill>
          <a:ln w="9525">
            <a:noFill/>
            <a:miter lim="800000"/>
            <a:headEnd/>
            <a:tailEnd/>
          </a:ln>
        </p:spPr>
        <p:txBody>
          <a:bodyPr/>
          <a:lstStyle/>
          <a:p>
            <a:pPr algn="ctr" eaLnBrk="0" hangingPunct="0"/>
            <a:r>
              <a:rPr lang="en-US" sz="6000" b="1" i="1" dirty="0">
                <a:solidFill>
                  <a:srgbClr val="0000FF"/>
                </a:solidFill>
                <a:latin typeface="Calibri" pitchFamily="34" charset="0"/>
              </a:rPr>
              <a:t>Thank you!</a:t>
            </a:r>
            <a:endParaRPr lang="ru-RU" sz="6000" b="1" i="1" dirty="0">
              <a:solidFill>
                <a:srgbClr val="0000FF"/>
              </a:solidFill>
              <a:latin typeface="Calibri" pitchFamily="34" charset="0"/>
            </a:endParaRPr>
          </a:p>
        </p:txBody>
      </p:sp>
      <p:sp>
        <p:nvSpPr>
          <p:cNvPr id="12" name="Rectangle 11"/>
          <p:cNvSpPr/>
          <p:nvPr/>
        </p:nvSpPr>
        <p:spPr>
          <a:xfrm>
            <a:off x="304800" y="4857492"/>
            <a:ext cx="4572000" cy="461665"/>
          </a:xfrm>
          <a:prstGeom prst="rect">
            <a:avLst/>
          </a:prstGeom>
        </p:spPr>
        <p:txBody>
          <a:bodyPr>
            <a:spAutoFit/>
          </a:bodyPr>
          <a:lstStyle/>
          <a:p>
            <a:pPr lvl="0">
              <a:defRPr/>
            </a:pPr>
            <a:endParaRPr lang="en-US" sz="2400" dirty="0">
              <a:solidFill>
                <a:prstClr val="black"/>
              </a:solidFill>
              <a:latin typeface="Calibri" pitchFamily="34" charset="0"/>
            </a:endParaRPr>
          </a:p>
        </p:txBody>
      </p:sp>
      <p:pic>
        <p:nvPicPr>
          <p:cNvPr id="2" name="salta2_MS.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l="13401"/>
          <a:stretch/>
        </p:blipFill>
        <p:spPr>
          <a:xfrm>
            <a:off x="5757519" y="1790700"/>
            <a:ext cx="3234081" cy="2095500"/>
          </a:xfrm>
          <a:prstGeom prst="rect">
            <a:avLst/>
          </a:prstGeom>
        </p:spPr>
      </p:pic>
      <p:pic>
        <p:nvPicPr>
          <p:cNvPr id="4" name="salta2_MS2.avi">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rotWithShape="1">
          <a:blip r:embed="rId9"/>
          <a:srcRect l="12540"/>
          <a:stretch/>
        </p:blipFill>
        <p:spPr>
          <a:xfrm>
            <a:off x="5776321" y="4249740"/>
            <a:ext cx="3234081" cy="2074860"/>
          </a:xfrm>
          <a:prstGeom prst="rect">
            <a:avLst/>
          </a:prstGeom>
        </p:spPr>
      </p:pic>
      <p:grpSp>
        <p:nvGrpSpPr>
          <p:cNvPr id="9" name="Group 8"/>
          <p:cNvGrpSpPr/>
          <p:nvPr/>
        </p:nvGrpSpPr>
        <p:grpSpPr>
          <a:xfrm>
            <a:off x="3657600" y="457200"/>
            <a:ext cx="1807612" cy="1402080"/>
            <a:chOff x="1915160" y="1143000"/>
            <a:chExt cx="1807612" cy="1402080"/>
          </a:xfrm>
        </p:grpSpPr>
        <p:sp>
          <p:nvSpPr>
            <p:cNvPr id="10" name="Rectangle 9"/>
            <p:cNvSpPr/>
            <p:nvPr/>
          </p:nvSpPr>
          <p:spPr>
            <a:xfrm>
              <a:off x="2499360" y="1143000"/>
              <a:ext cx="1223412" cy="461665"/>
            </a:xfrm>
            <a:prstGeom prst="rect">
              <a:avLst/>
            </a:prstGeom>
          </p:spPr>
          <p:txBody>
            <a:bodyPr wrap="none">
              <a:spAutoFit/>
            </a:bodyPr>
            <a:lstStyle/>
            <a:p>
              <a:r>
                <a:rPr lang="en-US" sz="2400" b="1" dirty="0" smtClean="0">
                  <a:solidFill>
                    <a:srgbClr val="0000FF"/>
                  </a:solidFill>
                  <a:latin typeface="Comic Sans MS"/>
                  <a:cs typeface="Comic Sans MS"/>
                </a:rPr>
                <a:t>distant</a:t>
              </a:r>
              <a:endParaRPr lang="en-US" sz="2400" b="1" dirty="0">
                <a:solidFill>
                  <a:srgbClr val="0000FF"/>
                </a:solidFill>
                <a:latin typeface="Comic Sans MS"/>
                <a:cs typeface="Comic Sans MS"/>
              </a:endParaRPr>
            </a:p>
          </p:txBody>
        </p:sp>
        <p:sp>
          <p:nvSpPr>
            <p:cNvPr id="11" name="Arc 10"/>
            <p:cNvSpPr/>
            <p:nvPr/>
          </p:nvSpPr>
          <p:spPr>
            <a:xfrm>
              <a:off x="1915160" y="1600200"/>
              <a:ext cx="1270000" cy="533400"/>
            </a:xfrm>
            <a:prstGeom prst="arc">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3" name="Arc 12"/>
            <p:cNvSpPr/>
            <p:nvPr/>
          </p:nvSpPr>
          <p:spPr>
            <a:xfrm rot="18177900">
              <a:off x="2905882" y="1752600"/>
              <a:ext cx="1051560" cy="533400"/>
            </a:xfrm>
            <a:prstGeom prst="arc">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txBody>
            <a:bodyPr/>
            <a:lstStyle/>
            <a:p>
              <a:endParaRPr lang="en-US"/>
            </a:p>
          </p:txBody>
        </p:sp>
      </p:grpSp>
    </p:spTree>
    <p:custDataLst>
      <p:tags r:id="rId1"/>
    </p:custDataLst>
    <p:extLst>
      <p:ext uri="{BB962C8B-B14F-4D97-AF65-F5344CB8AC3E}">
        <p14:creationId xmlns:p14="http://schemas.microsoft.com/office/powerpoint/2010/main" val="3057859168"/>
      </p:ext>
    </p:extLst>
  </p:cSld>
  <p:clrMapOvr>
    <a:masterClrMapping/>
  </p:clrMapOvr>
  <mc:AlternateContent xmlns:mc="http://schemas.openxmlformats.org/markup-compatibility/2006" xmlns:p14="http://schemas.microsoft.com/office/powerpoint/2010/main">
    <mc:Choice Requires="p14">
      <p:transition spd="slow" p14:dur="2000" advTm="40289"/>
    </mc:Choice>
    <mc:Fallback xmlns="">
      <p:transition spd="slow" advTm="40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4583" fill="hold"/>
                                        <p:tgtEl>
                                          <p:spTgt spid="2"/>
                                        </p:tgtEl>
                                      </p:cBhvr>
                                    </p:cmd>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left)">
                                      <p:cBhvr>
                                        <p:cTn id="29" dur="500"/>
                                        <p:tgtEl>
                                          <p:spTgt spid="3">
                                            <p:txEl>
                                              <p:pRg st="4" end="4"/>
                                            </p:txEl>
                                          </p:spTgt>
                                        </p:tgtEl>
                                      </p:cBhvr>
                                    </p:animEffec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4583" fill="hold"/>
                                        <p:tgtEl>
                                          <p:spTgt spid="4"/>
                                        </p:tgtEl>
                                      </p:cBhvr>
                                    </p:cmd>
                                  </p:childTnLst>
                                </p:cTn>
                              </p:par>
                              <p:par>
                                <p:cTn id="35" presetID="3" presetClass="mediacall" presetSubtype="0" fill="hold" nodeType="withEffect">
                                  <p:stCondLst>
                                    <p:cond delay="0"/>
                                  </p:stCondLst>
                                  <p:childTnLst>
                                    <p:cmd type="call" cmd="stop">
                                      <p:cBhvr>
                                        <p:cTn id="36" dur="1" fill="hold"/>
                                        <p:tgtEl>
                                          <p:spTgt spid="2"/>
                                        </p:tgtEl>
                                      </p:cBhvr>
                                    </p:cmd>
                                  </p:childTnLst>
                                </p:cTn>
                              </p:par>
                              <p:par>
                                <p:cTn id="37" presetID="1" presetClass="mediacall" presetSubtype="0" fill="hold" nodeType="withEffect">
                                  <p:stCondLst>
                                    <p:cond delay="0"/>
                                  </p:stCondLst>
                                  <p:childTnLst>
                                    <p:cmd type="call" cmd="playFrom(0.0)">
                                      <p:cBhvr>
                                        <p:cTn id="38" dur="4583" fill="hold"/>
                                        <p:tgtEl>
                                          <p:spTgt spid="2"/>
                                        </p:tgtEl>
                                      </p:cBhvr>
                                    </p:cmd>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wipe(left)">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wipe(left)">
                                      <p:cBhvr>
                                        <p:cTn id="48" dur="500"/>
                                        <p:tgtEl>
                                          <p:spTgt spid="3">
                                            <p:txEl>
                                              <p:pRg st="8" end="8"/>
                                            </p:txEl>
                                          </p:spTgt>
                                        </p:tgtEl>
                                      </p:cBhvr>
                                    </p:animEffect>
                                  </p:childTnLst>
                                </p:cTn>
                              </p:par>
                            </p:childTnLst>
                          </p:cTn>
                        </p:par>
                        <p:par>
                          <p:cTn id="49" fill="hold">
                            <p:stCondLst>
                              <p:cond delay="500"/>
                            </p:stCondLst>
                            <p:childTnLst>
                              <p:par>
                                <p:cTn id="50" presetID="22" presetClass="entr" presetSubtype="8" fill="hold" nodeType="afterEffect">
                                  <p:stCondLst>
                                    <p:cond delay="50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left)">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left)">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35"/>
                                        </p:tgtEl>
                                        <p:attrNameLst>
                                          <p:attrName>style.visibility</p:attrName>
                                        </p:attrNameLst>
                                      </p:cBhvr>
                                      <p:to>
                                        <p:strVal val="visible"/>
                                      </p:to>
                                    </p:set>
                                    <p:animEffect transition="in" filter="wipe(left)">
                                      <p:cBhvr>
                                        <p:cTn id="62"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3" repeatCount="indefinite" fill="hold" display="0">
                  <p:stCondLst>
                    <p:cond delay="indefinite"/>
                  </p:stCondLst>
                </p:cTn>
                <p:tgtEl>
                  <p:spTgt spid="2"/>
                </p:tgtEl>
              </p:cMediaNode>
            </p:video>
            <p:video>
              <p:cMediaNode vol="80000">
                <p:cTn id="64" repeatCount="indefinite" fill="hold" display="0">
                  <p:stCondLst>
                    <p:cond delay="indefinite"/>
                  </p:stCondLst>
                </p:cTn>
                <p:tgtEl>
                  <p:spTgt spid="4"/>
                </p:tgtEl>
              </p:cMediaNode>
            </p:video>
          </p:childTnLst>
        </p:cTn>
      </p:par>
    </p:tnLst>
    <p:bldLst>
      <p:bldP spid="235" grpId="0" animBg="1"/>
    </p:bldLst>
  </p:timing>
  <p:extLst mod="1">
    <p:ext uri="{E180D4A7-C9FB-4DFB-919C-405C955672EB}">
      <p14:showEvtLst xmlns:p14="http://schemas.microsoft.com/office/powerpoint/2010/main">
        <p14:playEvt time="11074" objId="2"/>
        <p14:playEvt time="15197" objId="4"/>
        <p14:stopEvt time="15197" objId="2"/>
        <p14:playEvt time="15197" objId="2"/>
        <p14:playEvt time="19816" objId="2"/>
        <p14:playEvt time="19851" objId="4"/>
        <p14:playEvt time="24419" objId="2"/>
        <p14:playEvt time="24455" objId="4"/>
        <p14:playEvt time="29023" objId="2"/>
        <p14:playEvt time="29068" objId="4"/>
        <p14:playEvt time="33626" objId="2"/>
        <p14:playEvt time="33670" objId="4"/>
        <p14:playEvt time="38228" objId="2"/>
        <p14:playEvt time="38284" objId="4"/>
        <p14:stopEvt time="40289" objId="2"/>
        <p14:stopEvt time="40289"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467600" y="1752600"/>
            <a:ext cx="1676400" cy="1015663"/>
          </a:xfrm>
          <a:prstGeom prst="rect">
            <a:avLst/>
          </a:prstGeom>
          <a:solidFill>
            <a:schemeClr val="bg1"/>
          </a:solidFill>
        </p:spPr>
        <p:txBody>
          <a:bodyPr wrap="square" rtlCol="0">
            <a:spAutoFit/>
          </a:bodyPr>
          <a:lstStyle/>
          <a:p>
            <a:pPr algn="ctr"/>
            <a:r>
              <a:rPr lang="en-US" sz="2000" b="1" dirty="0" smtClean="0">
                <a:solidFill>
                  <a:schemeClr val="tx2"/>
                </a:solidFill>
              </a:rPr>
              <a:t>Space-time</a:t>
            </a:r>
          </a:p>
          <a:p>
            <a:pPr algn="ctr"/>
            <a:r>
              <a:rPr lang="en-US" sz="2000" b="1" dirty="0" smtClean="0">
                <a:solidFill>
                  <a:schemeClr val="tx2"/>
                </a:solidFill>
              </a:rPr>
              <a:t>over-segmentation</a:t>
            </a:r>
          </a:p>
        </p:txBody>
      </p:sp>
      <p:sp>
        <p:nvSpPr>
          <p:cNvPr id="2" name="Title 1"/>
          <p:cNvSpPr>
            <a:spLocks noGrp="1"/>
          </p:cNvSpPr>
          <p:nvPr>
            <p:ph type="title"/>
          </p:nvPr>
        </p:nvSpPr>
        <p:spPr>
          <a:xfrm>
            <a:off x="457200" y="-228600"/>
            <a:ext cx="8229600" cy="1143000"/>
          </a:xfrm>
        </p:spPr>
        <p:txBody>
          <a:bodyPr>
            <a:normAutofit/>
          </a:bodyPr>
          <a:lstStyle/>
          <a:p>
            <a:r>
              <a:rPr lang="en-US" sz="4000" b="1" dirty="0">
                <a:solidFill>
                  <a:srgbClr val="0070C0"/>
                </a:solidFill>
              </a:rPr>
              <a:t>Previous Work</a:t>
            </a:r>
            <a:endParaRPr lang="en-US" sz="4000" dirty="0"/>
          </a:p>
        </p:txBody>
      </p:sp>
      <p:sp>
        <p:nvSpPr>
          <p:cNvPr id="4" name="Rectangle 3"/>
          <p:cNvSpPr/>
          <p:nvPr/>
        </p:nvSpPr>
        <p:spPr>
          <a:xfrm>
            <a:off x="177772" y="533400"/>
            <a:ext cx="4165628" cy="492443"/>
          </a:xfrm>
          <a:prstGeom prst="rect">
            <a:avLst/>
          </a:prstGeom>
        </p:spPr>
        <p:txBody>
          <a:bodyPr wrap="none">
            <a:spAutoFit/>
          </a:bodyPr>
          <a:lstStyle/>
          <a:p>
            <a:r>
              <a:rPr lang="en-US" sz="2600" b="1" dirty="0" err="1">
                <a:solidFill>
                  <a:srgbClr val="00B050"/>
                </a:solidFill>
                <a:cs typeface="Times New Roman" pitchFamily="18" charset="0"/>
              </a:rPr>
              <a:t>i</a:t>
            </a:r>
            <a:r>
              <a:rPr lang="en-US" sz="2600" b="1" dirty="0">
                <a:solidFill>
                  <a:srgbClr val="00B050"/>
                </a:solidFill>
                <a:cs typeface="Times New Roman" pitchFamily="18" charset="0"/>
              </a:rPr>
              <a:t>) </a:t>
            </a:r>
            <a:r>
              <a:rPr lang="en-US" sz="2600" b="1" i="1" dirty="0">
                <a:solidFill>
                  <a:srgbClr val="00B050"/>
                </a:solidFill>
              </a:rPr>
              <a:t>T</a:t>
            </a:r>
            <a:r>
              <a:rPr lang="he-IL" sz="2600" b="1" i="1" dirty="0" err="1">
                <a:solidFill>
                  <a:srgbClr val="00B050"/>
                </a:solidFill>
              </a:rPr>
              <a:t>rajectory</a:t>
            </a:r>
            <a:r>
              <a:rPr lang="en-US" sz="2600" b="1" i="1" dirty="0">
                <a:solidFill>
                  <a:srgbClr val="00B050"/>
                </a:solidFill>
              </a:rPr>
              <a:t>-based </a:t>
            </a:r>
            <a:r>
              <a:rPr lang="en-US" sz="2600" b="1" dirty="0">
                <a:solidFill>
                  <a:srgbClr val="00B050"/>
                </a:solidFill>
              </a:rPr>
              <a:t>Methods </a:t>
            </a:r>
            <a:endParaRPr lang="en-US" sz="2600" dirty="0"/>
          </a:p>
        </p:txBody>
      </p:sp>
      <p:sp>
        <p:nvSpPr>
          <p:cNvPr id="5" name="Rectangle 4"/>
          <p:cNvSpPr/>
          <p:nvPr/>
        </p:nvSpPr>
        <p:spPr>
          <a:xfrm>
            <a:off x="4784986" y="540810"/>
            <a:ext cx="4359014" cy="492443"/>
          </a:xfrm>
          <a:prstGeom prst="rect">
            <a:avLst/>
          </a:prstGeom>
        </p:spPr>
        <p:txBody>
          <a:bodyPr wrap="none">
            <a:spAutoFit/>
          </a:bodyPr>
          <a:lstStyle/>
          <a:p>
            <a:r>
              <a:rPr lang="en-US" sz="2600" b="1" dirty="0" smtClean="0">
                <a:solidFill>
                  <a:srgbClr val="00B050"/>
                </a:solidFill>
                <a:cs typeface="Times New Roman" pitchFamily="18" charset="0"/>
              </a:rPr>
              <a:t>ii) </a:t>
            </a:r>
            <a:r>
              <a:rPr lang="en-US" sz="2600" b="1" i="1" dirty="0" err="1" smtClean="0">
                <a:solidFill>
                  <a:srgbClr val="00B050"/>
                </a:solidFill>
              </a:rPr>
              <a:t>Supervoxel</a:t>
            </a:r>
            <a:r>
              <a:rPr lang="en-US" sz="2600" b="1" i="1" dirty="0" smtClean="0">
                <a:solidFill>
                  <a:srgbClr val="00B050"/>
                </a:solidFill>
              </a:rPr>
              <a:t>-based </a:t>
            </a:r>
            <a:r>
              <a:rPr lang="en-US" sz="2600" b="1" dirty="0">
                <a:solidFill>
                  <a:srgbClr val="00B050"/>
                </a:solidFill>
              </a:rPr>
              <a:t>Methods </a:t>
            </a:r>
            <a:endParaRPr lang="en-US" sz="2600" dirty="0"/>
          </a:p>
        </p:txBody>
      </p:sp>
      <p:cxnSp>
        <p:nvCxnSpPr>
          <p:cNvPr id="13" name="Straight Connector 12"/>
          <p:cNvCxnSpPr/>
          <p:nvPr/>
        </p:nvCxnSpPr>
        <p:spPr>
          <a:xfrm flipV="1">
            <a:off x="4572000" y="699869"/>
            <a:ext cx="0" cy="2783963"/>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6200" y="990600"/>
            <a:ext cx="4572000" cy="865365"/>
          </a:xfrm>
          <a:prstGeom prst="rect">
            <a:avLst/>
          </a:prstGeom>
        </p:spPr>
        <p:txBody>
          <a:bodyPr wrap="square">
            <a:spAutoFit/>
          </a:bodyPr>
          <a:lstStyle/>
          <a:p>
            <a:pPr algn="ctr">
              <a:lnSpc>
                <a:spcPts val="2000"/>
              </a:lnSpc>
            </a:pPr>
            <a:r>
              <a:rPr lang="en-US" sz="2000" i="1" dirty="0"/>
              <a:t>[</a:t>
            </a:r>
            <a:r>
              <a:rPr lang="en-US" sz="2000" i="1" dirty="0" err="1" smtClean="0"/>
              <a:t>Costeira&amp;Kanade</a:t>
            </a:r>
            <a:r>
              <a:rPr lang="en-US" sz="2000" i="1" dirty="0"/>
              <a:t>, Rao et al, </a:t>
            </a:r>
            <a:r>
              <a:rPr lang="en-US" sz="2000" i="1" dirty="0" err="1" smtClean="0"/>
              <a:t>Brox&amp;Malik</a:t>
            </a:r>
            <a:r>
              <a:rPr lang="en-US" sz="2000" i="1" dirty="0" smtClean="0"/>
              <a:t>, </a:t>
            </a:r>
            <a:r>
              <a:rPr lang="en-US" sz="2000" i="1" dirty="0" err="1" smtClean="0"/>
              <a:t>Ochs&amp;Brox</a:t>
            </a:r>
            <a:r>
              <a:rPr lang="en-US" sz="2000" i="1" dirty="0"/>
              <a:t>, </a:t>
            </a:r>
            <a:r>
              <a:rPr lang="en-US" sz="2000" i="1" dirty="0" err="1" smtClean="0"/>
              <a:t>Fragkiadaki&amp;Shi</a:t>
            </a:r>
            <a:r>
              <a:rPr lang="en-US" sz="2000" i="1" dirty="0"/>
              <a:t>, … ]</a:t>
            </a:r>
          </a:p>
          <a:p>
            <a:pPr algn="ctr">
              <a:lnSpc>
                <a:spcPts val="2000"/>
              </a:lnSpc>
            </a:pPr>
            <a:r>
              <a:rPr lang="en-US" sz="2000" i="1" dirty="0"/>
              <a:t> </a:t>
            </a:r>
          </a:p>
        </p:txBody>
      </p:sp>
      <p:sp>
        <p:nvSpPr>
          <p:cNvPr id="15" name="Rectangle 14"/>
          <p:cNvSpPr/>
          <p:nvPr/>
        </p:nvSpPr>
        <p:spPr>
          <a:xfrm>
            <a:off x="2819400" y="1076811"/>
            <a:ext cx="184731" cy="369332"/>
          </a:xfrm>
          <a:prstGeom prst="rect">
            <a:avLst/>
          </a:prstGeom>
        </p:spPr>
        <p:txBody>
          <a:bodyPr wrap="none">
            <a:spAutoFit/>
          </a:bodyPr>
          <a:lstStyle/>
          <a:p>
            <a:endParaRPr lang="en-US" dirty="0"/>
          </a:p>
        </p:txBody>
      </p:sp>
      <p:sp>
        <p:nvSpPr>
          <p:cNvPr id="19" name="Rectangle 18"/>
          <p:cNvSpPr/>
          <p:nvPr/>
        </p:nvSpPr>
        <p:spPr>
          <a:xfrm>
            <a:off x="4062750" y="976532"/>
            <a:ext cx="5154279" cy="861774"/>
          </a:xfrm>
          <a:prstGeom prst="rect">
            <a:avLst/>
          </a:prstGeom>
        </p:spPr>
        <p:txBody>
          <a:bodyPr wrap="square">
            <a:spAutoFit/>
          </a:bodyPr>
          <a:lstStyle/>
          <a:p>
            <a:pPr algn="ctr">
              <a:lnSpc>
                <a:spcPts val="2000"/>
              </a:lnSpc>
            </a:pPr>
            <a:r>
              <a:rPr lang="en-US" sz="2000" i="1" dirty="0"/>
              <a:t>[</a:t>
            </a:r>
            <a:r>
              <a:rPr lang="en-US" sz="2000" i="1" dirty="0" err="1" smtClean="0"/>
              <a:t>Brendel&amp;Todorovic</a:t>
            </a:r>
            <a:r>
              <a:rPr lang="en-US" sz="2000" i="1" dirty="0"/>
              <a:t>, </a:t>
            </a:r>
            <a:r>
              <a:rPr lang="en-US" sz="2000" i="1" dirty="0" err="1"/>
              <a:t>Grundmann</a:t>
            </a:r>
            <a:r>
              <a:rPr lang="en-US" sz="2000" i="1" dirty="0"/>
              <a:t> </a:t>
            </a:r>
            <a:r>
              <a:rPr lang="en-US" i="1" dirty="0"/>
              <a:t>et al</a:t>
            </a:r>
            <a:r>
              <a:rPr lang="en-US" sz="2000" i="1" dirty="0"/>
              <a:t>, </a:t>
            </a:r>
          </a:p>
          <a:p>
            <a:pPr algn="ctr">
              <a:lnSpc>
                <a:spcPts val="2000"/>
              </a:lnSpc>
            </a:pPr>
            <a:r>
              <a:rPr lang="en-US" sz="2000" i="1" dirty="0" smtClean="0"/>
              <a:t>         </a:t>
            </a:r>
            <a:r>
              <a:rPr lang="en-US" sz="2000" i="1" dirty="0" err="1" smtClean="0"/>
              <a:t>Vazques</a:t>
            </a:r>
            <a:r>
              <a:rPr lang="en-US" sz="2000" i="1" dirty="0" smtClean="0"/>
              <a:t>-Reina </a:t>
            </a:r>
            <a:r>
              <a:rPr lang="en-US" i="1" dirty="0"/>
              <a:t>et al</a:t>
            </a:r>
            <a:r>
              <a:rPr lang="en-US" sz="2000" i="1" dirty="0"/>
              <a:t>, Van den Bergh </a:t>
            </a:r>
            <a:r>
              <a:rPr lang="en-US" i="1" dirty="0"/>
              <a:t>et al</a:t>
            </a:r>
            <a:r>
              <a:rPr lang="en-US" sz="2000" i="1" dirty="0"/>
              <a:t>, …]</a:t>
            </a:r>
          </a:p>
          <a:p>
            <a:pPr algn="ctr">
              <a:lnSpc>
                <a:spcPts val="2000"/>
              </a:lnSpc>
            </a:pPr>
            <a:r>
              <a:rPr lang="en-US" sz="2000" i="1" dirty="0"/>
              <a:t> </a:t>
            </a:r>
          </a:p>
        </p:txBody>
      </p:sp>
      <p:pic>
        <p:nvPicPr>
          <p:cNvPr id="20"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50000"/>
          <a:stretch/>
        </p:blipFill>
        <p:spPr bwMode="auto">
          <a:xfrm>
            <a:off x="4878484" y="1794218"/>
            <a:ext cx="2208533" cy="1181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82922" y="3124200"/>
            <a:ext cx="2205193" cy="1176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Curved Up Arrow 22"/>
          <p:cNvSpPr/>
          <p:nvPr/>
        </p:nvSpPr>
        <p:spPr>
          <a:xfrm rot="5400000" flipV="1">
            <a:off x="6670745" y="2854256"/>
            <a:ext cx="1365111" cy="5334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supervoxel_final.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15326" t="1381" r="38152" b="50265"/>
          <a:stretch/>
        </p:blipFill>
        <p:spPr>
          <a:xfrm>
            <a:off x="4724400" y="1926308"/>
            <a:ext cx="2155180" cy="1260030"/>
          </a:xfrm>
          <a:prstGeom prst="rect">
            <a:avLst/>
          </a:prstGeom>
        </p:spPr>
      </p:pic>
      <p:grpSp>
        <p:nvGrpSpPr>
          <p:cNvPr id="9" name="Group 8"/>
          <p:cNvGrpSpPr>
            <a:grpSpLocks noChangeAspect="1"/>
          </p:cNvGrpSpPr>
          <p:nvPr/>
        </p:nvGrpSpPr>
        <p:grpSpPr>
          <a:xfrm>
            <a:off x="228600" y="2057400"/>
            <a:ext cx="2476016" cy="2282460"/>
            <a:chOff x="685800" y="2133600"/>
            <a:chExt cx="1650677" cy="1521640"/>
          </a:xfrm>
        </p:grpSpPr>
        <p:sp>
          <p:nvSpPr>
            <p:cNvPr id="38" name="TextBox 37"/>
            <p:cNvSpPr txBox="1"/>
            <p:nvPr/>
          </p:nvSpPr>
          <p:spPr>
            <a:xfrm>
              <a:off x="2016276" y="2577142"/>
              <a:ext cx="320201" cy="261610"/>
            </a:xfrm>
            <a:prstGeom prst="rect">
              <a:avLst/>
            </a:prstGeom>
            <a:noFill/>
          </p:spPr>
          <p:txBody>
            <a:bodyPr wrap="square" rtlCol="0">
              <a:spAutoFit/>
            </a:bodyPr>
            <a:lstStyle/>
            <a:p>
              <a:r>
                <a:rPr lang="en-US" sz="2800" b="1" dirty="0" smtClean="0"/>
                <a:t>t</a:t>
              </a:r>
              <a:endParaRPr lang="en-US" sz="2800" b="1" dirty="0"/>
            </a:p>
          </p:txBody>
        </p:sp>
        <p:sp>
          <p:nvSpPr>
            <p:cNvPr id="37" name="TextBox 36"/>
            <p:cNvSpPr txBox="1"/>
            <p:nvPr/>
          </p:nvSpPr>
          <p:spPr>
            <a:xfrm>
              <a:off x="685800" y="2133600"/>
              <a:ext cx="320201" cy="261610"/>
            </a:xfrm>
            <a:prstGeom prst="rect">
              <a:avLst/>
            </a:prstGeom>
            <a:noFill/>
          </p:spPr>
          <p:txBody>
            <a:bodyPr wrap="square" rtlCol="0">
              <a:spAutoFit/>
            </a:bodyPr>
            <a:lstStyle/>
            <a:p>
              <a:r>
                <a:rPr lang="en-US" sz="2800" b="1" dirty="0" smtClean="0"/>
                <a:t>y</a:t>
              </a:r>
              <a:endParaRPr lang="en-US" sz="2800" b="1" dirty="0"/>
            </a:p>
          </p:txBody>
        </p:sp>
        <p:cxnSp>
          <p:nvCxnSpPr>
            <p:cNvPr id="33" name="Straight Connector 32"/>
            <p:cNvCxnSpPr/>
            <p:nvPr/>
          </p:nvCxnSpPr>
          <p:spPr>
            <a:xfrm flipH="1">
              <a:off x="692582" y="2667000"/>
              <a:ext cx="1389767" cy="458445"/>
            </a:xfrm>
            <a:prstGeom prst="line">
              <a:avLst/>
            </a:prstGeom>
            <a:ln w="76200">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85800" y="2374840"/>
              <a:ext cx="0" cy="774052"/>
            </a:xfrm>
            <a:prstGeom prst="line">
              <a:avLst/>
            </a:prstGeom>
            <a:ln w="76200">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692582" y="3141272"/>
              <a:ext cx="446658" cy="350520"/>
            </a:xfrm>
            <a:prstGeom prst="line">
              <a:avLst/>
            </a:prstGeom>
            <a:ln w="76200">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27600" y="3393630"/>
              <a:ext cx="320201" cy="261610"/>
            </a:xfrm>
            <a:prstGeom prst="rect">
              <a:avLst/>
            </a:prstGeom>
            <a:noFill/>
          </p:spPr>
          <p:txBody>
            <a:bodyPr wrap="square" rtlCol="0">
              <a:spAutoFit/>
            </a:bodyPr>
            <a:lstStyle/>
            <a:p>
              <a:r>
                <a:rPr lang="en-US" sz="2800" b="1" dirty="0" smtClean="0"/>
                <a:t>x</a:t>
              </a:r>
              <a:endParaRPr lang="en-US" sz="2800" b="1" dirty="0"/>
            </a:p>
          </p:txBody>
        </p:sp>
      </p:grpSp>
      <p:grpSp>
        <p:nvGrpSpPr>
          <p:cNvPr id="10" name="Group 9"/>
          <p:cNvGrpSpPr>
            <a:grpSpLocks noChangeAspect="1"/>
          </p:cNvGrpSpPr>
          <p:nvPr/>
        </p:nvGrpSpPr>
        <p:grpSpPr>
          <a:xfrm>
            <a:off x="381001" y="1858492"/>
            <a:ext cx="1749879" cy="1744437"/>
            <a:chOff x="774700" y="2189843"/>
            <a:chExt cx="1166586" cy="1162958"/>
          </a:xfrm>
        </p:grpSpPr>
        <p:sp>
          <p:nvSpPr>
            <p:cNvPr id="39" name="Freeform 38"/>
            <p:cNvSpPr/>
            <p:nvPr/>
          </p:nvSpPr>
          <p:spPr>
            <a:xfrm rot="20825242">
              <a:off x="791029" y="2671739"/>
              <a:ext cx="406400" cy="203200"/>
            </a:xfrm>
            <a:custGeom>
              <a:avLst/>
              <a:gdLst>
                <a:gd name="connsiteX0" fmla="*/ 0 w 812800"/>
                <a:gd name="connsiteY0" fmla="*/ 406400 h 406400"/>
                <a:gd name="connsiteX1" fmla="*/ 624114 w 812800"/>
                <a:gd name="connsiteY1" fmla="*/ 130629 h 406400"/>
                <a:gd name="connsiteX2" fmla="*/ 812800 w 812800"/>
                <a:gd name="connsiteY2" fmla="*/ 0 h 406400"/>
              </a:gdLst>
              <a:ahLst/>
              <a:cxnLst>
                <a:cxn ang="0">
                  <a:pos x="connsiteX0" y="connsiteY0"/>
                </a:cxn>
                <a:cxn ang="0">
                  <a:pos x="connsiteX1" y="connsiteY1"/>
                </a:cxn>
                <a:cxn ang="0">
                  <a:pos x="connsiteX2" y="connsiteY2"/>
                </a:cxn>
              </a:cxnLst>
              <a:rect l="l" t="t" r="r" b="b"/>
              <a:pathLst>
                <a:path w="812800" h="406400">
                  <a:moveTo>
                    <a:pt x="0" y="406400"/>
                  </a:moveTo>
                  <a:cubicBezTo>
                    <a:pt x="285429" y="156649"/>
                    <a:pt x="-52954" y="426846"/>
                    <a:pt x="624114" y="130629"/>
                  </a:cubicBezTo>
                  <a:cubicBezTo>
                    <a:pt x="694197" y="99968"/>
                    <a:pt x="812800" y="0"/>
                    <a:pt x="812800" y="0"/>
                  </a:cubicBezTo>
                </a:path>
              </a:pathLst>
            </a:custGeom>
            <a:noFill/>
            <a:ln w="381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827314" y="2676072"/>
              <a:ext cx="435429" cy="290286"/>
            </a:xfrm>
            <a:custGeom>
              <a:avLst/>
              <a:gdLst>
                <a:gd name="connsiteX0" fmla="*/ 0 w 870858"/>
                <a:gd name="connsiteY0" fmla="*/ 580571 h 580571"/>
                <a:gd name="connsiteX1" fmla="*/ 754743 w 870858"/>
                <a:gd name="connsiteY1" fmla="*/ 72571 h 580571"/>
                <a:gd name="connsiteX2" fmla="*/ 870858 w 870858"/>
                <a:gd name="connsiteY2" fmla="*/ 0 h 580571"/>
              </a:gdLst>
              <a:ahLst/>
              <a:cxnLst>
                <a:cxn ang="0">
                  <a:pos x="connsiteX0" y="connsiteY0"/>
                </a:cxn>
                <a:cxn ang="0">
                  <a:pos x="connsiteX1" y="connsiteY1"/>
                </a:cxn>
                <a:cxn ang="0">
                  <a:pos x="connsiteX2" y="connsiteY2"/>
                </a:cxn>
              </a:cxnLst>
              <a:rect l="l" t="t" r="r" b="b"/>
              <a:pathLst>
                <a:path w="870858" h="580571">
                  <a:moveTo>
                    <a:pt x="0" y="580571"/>
                  </a:moveTo>
                  <a:cubicBezTo>
                    <a:pt x="396225" y="461703"/>
                    <a:pt x="72614" y="577345"/>
                    <a:pt x="754743" y="72571"/>
                  </a:cubicBezTo>
                  <a:cubicBezTo>
                    <a:pt x="791432" y="45421"/>
                    <a:pt x="870858" y="0"/>
                    <a:pt x="870858" y="0"/>
                  </a:cubicBezTo>
                </a:path>
              </a:pathLst>
            </a:custGeom>
            <a:noFill/>
            <a:ln w="381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rot="20381597">
              <a:off x="774700" y="2578100"/>
              <a:ext cx="406400" cy="203200"/>
            </a:xfrm>
            <a:custGeom>
              <a:avLst/>
              <a:gdLst>
                <a:gd name="connsiteX0" fmla="*/ 0 w 812800"/>
                <a:gd name="connsiteY0" fmla="*/ 406400 h 406400"/>
                <a:gd name="connsiteX1" fmla="*/ 624114 w 812800"/>
                <a:gd name="connsiteY1" fmla="*/ 130629 h 406400"/>
                <a:gd name="connsiteX2" fmla="*/ 812800 w 812800"/>
                <a:gd name="connsiteY2" fmla="*/ 0 h 406400"/>
              </a:gdLst>
              <a:ahLst/>
              <a:cxnLst>
                <a:cxn ang="0">
                  <a:pos x="connsiteX0" y="connsiteY0"/>
                </a:cxn>
                <a:cxn ang="0">
                  <a:pos x="connsiteX1" y="connsiteY1"/>
                </a:cxn>
                <a:cxn ang="0">
                  <a:pos x="connsiteX2" y="connsiteY2"/>
                </a:cxn>
              </a:cxnLst>
              <a:rect l="l" t="t" r="r" b="b"/>
              <a:pathLst>
                <a:path w="812800" h="406400">
                  <a:moveTo>
                    <a:pt x="0" y="406400"/>
                  </a:moveTo>
                  <a:cubicBezTo>
                    <a:pt x="285429" y="156649"/>
                    <a:pt x="-52954" y="426846"/>
                    <a:pt x="624114" y="130629"/>
                  </a:cubicBezTo>
                  <a:cubicBezTo>
                    <a:pt x="694197" y="99968"/>
                    <a:pt x="812800" y="0"/>
                    <a:pt x="812800" y="0"/>
                  </a:cubicBezTo>
                </a:path>
              </a:pathLst>
            </a:custGeom>
            <a:noFill/>
            <a:ln w="381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903514" y="2721429"/>
              <a:ext cx="435429" cy="290286"/>
            </a:xfrm>
            <a:custGeom>
              <a:avLst/>
              <a:gdLst>
                <a:gd name="connsiteX0" fmla="*/ 0 w 870858"/>
                <a:gd name="connsiteY0" fmla="*/ 580571 h 580571"/>
                <a:gd name="connsiteX1" fmla="*/ 754743 w 870858"/>
                <a:gd name="connsiteY1" fmla="*/ 72571 h 580571"/>
                <a:gd name="connsiteX2" fmla="*/ 870858 w 870858"/>
                <a:gd name="connsiteY2" fmla="*/ 0 h 580571"/>
              </a:gdLst>
              <a:ahLst/>
              <a:cxnLst>
                <a:cxn ang="0">
                  <a:pos x="connsiteX0" y="connsiteY0"/>
                </a:cxn>
                <a:cxn ang="0">
                  <a:pos x="connsiteX1" y="connsiteY1"/>
                </a:cxn>
                <a:cxn ang="0">
                  <a:pos x="connsiteX2" y="connsiteY2"/>
                </a:cxn>
              </a:cxnLst>
              <a:rect l="l" t="t" r="r" b="b"/>
              <a:pathLst>
                <a:path w="870858" h="580571">
                  <a:moveTo>
                    <a:pt x="0" y="580571"/>
                  </a:moveTo>
                  <a:cubicBezTo>
                    <a:pt x="396225" y="461703"/>
                    <a:pt x="72614" y="577345"/>
                    <a:pt x="754743" y="72571"/>
                  </a:cubicBezTo>
                  <a:cubicBezTo>
                    <a:pt x="791432" y="45421"/>
                    <a:pt x="870858" y="0"/>
                    <a:pt x="870858" y="0"/>
                  </a:cubicBezTo>
                </a:path>
              </a:pathLst>
            </a:custGeom>
            <a:noFill/>
            <a:ln w="381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1204686" y="3214915"/>
              <a:ext cx="486229" cy="137886"/>
            </a:xfrm>
            <a:custGeom>
              <a:avLst/>
              <a:gdLst>
                <a:gd name="connsiteX0" fmla="*/ 0 w 972458"/>
                <a:gd name="connsiteY0" fmla="*/ 0 h 275771"/>
                <a:gd name="connsiteX1" fmla="*/ 653143 w 972458"/>
                <a:gd name="connsiteY1" fmla="*/ 203200 h 275771"/>
                <a:gd name="connsiteX2" fmla="*/ 972458 w 972458"/>
                <a:gd name="connsiteY2" fmla="*/ 275771 h 275771"/>
              </a:gdLst>
              <a:ahLst/>
              <a:cxnLst>
                <a:cxn ang="0">
                  <a:pos x="connsiteX0" y="connsiteY0"/>
                </a:cxn>
                <a:cxn ang="0">
                  <a:pos x="connsiteX1" y="connsiteY1"/>
                </a:cxn>
                <a:cxn ang="0">
                  <a:pos x="connsiteX2" y="connsiteY2"/>
                </a:cxn>
              </a:cxnLst>
              <a:rect l="l" t="t" r="r" b="b"/>
              <a:pathLst>
                <a:path w="972458" h="275771">
                  <a:moveTo>
                    <a:pt x="0" y="0"/>
                  </a:moveTo>
                  <a:cubicBezTo>
                    <a:pt x="480721" y="60089"/>
                    <a:pt x="-30256" y="-24600"/>
                    <a:pt x="653143" y="203200"/>
                  </a:cubicBezTo>
                  <a:cubicBezTo>
                    <a:pt x="756694" y="237717"/>
                    <a:pt x="972458" y="275771"/>
                    <a:pt x="972458" y="275771"/>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1255486" y="3077029"/>
              <a:ext cx="478972" cy="0"/>
            </a:xfrm>
            <a:custGeom>
              <a:avLst/>
              <a:gdLst>
                <a:gd name="connsiteX0" fmla="*/ 0 w 957943"/>
                <a:gd name="connsiteY0" fmla="*/ 0 h 0"/>
                <a:gd name="connsiteX1" fmla="*/ 957943 w 957943"/>
                <a:gd name="connsiteY1" fmla="*/ 0 h 0"/>
              </a:gdLst>
              <a:ahLst/>
              <a:cxnLst>
                <a:cxn ang="0">
                  <a:pos x="connsiteX0" y="connsiteY0"/>
                </a:cxn>
                <a:cxn ang="0">
                  <a:pos x="connsiteX1" y="connsiteY1"/>
                </a:cxn>
              </a:cxnLst>
              <a:rect l="l" t="t" r="r" b="b"/>
              <a:pathLst>
                <a:path w="957943">
                  <a:moveTo>
                    <a:pt x="0" y="0"/>
                  </a:moveTo>
                  <a:lnTo>
                    <a:pt x="957943" y="0"/>
                  </a:ln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1262743" y="3162655"/>
              <a:ext cx="464457" cy="59517"/>
            </a:xfrm>
            <a:custGeom>
              <a:avLst/>
              <a:gdLst>
                <a:gd name="connsiteX0" fmla="*/ 0 w 928914"/>
                <a:gd name="connsiteY0" fmla="*/ 17434 h 119034"/>
                <a:gd name="connsiteX1" fmla="*/ 203200 w 928914"/>
                <a:gd name="connsiteY1" fmla="*/ 2920 h 119034"/>
                <a:gd name="connsiteX2" fmla="*/ 566057 w 928914"/>
                <a:gd name="connsiteY2" fmla="*/ 104520 h 119034"/>
                <a:gd name="connsiteX3" fmla="*/ 638628 w 928914"/>
                <a:gd name="connsiteY3" fmla="*/ 119034 h 119034"/>
                <a:gd name="connsiteX4" fmla="*/ 928914 w 928914"/>
                <a:gd name="connsiteY4" fmla="*/ 104520 h 119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914" h="119034">
                  <a:moveTo>
                    <a:pt x="0" y="17434"/>
                  </a:moveTo>
                  <a:cubicBezTo>
                    <a:pt x="67733" y="12596"/>
                    <a:pt x="136084" y="-7406"/>
                    <a:pt x="203200" y="2920"/>
                  </a:cubicBezTo>
                  <a:cubicBezTo>
                    <a:pt x="327344" y="22019"/>
                    <a:pt x="444694" y="72157"/>
                    <a:pt x="566057" y="104520"/>
                  </a:cubicBezTo>
                  <a:cubicBezTo>
                    <a:pt x="589893" y="110876"/>
                    <a:pt x="614438" y="114196"/>
                    <a:pt x="638628" y="119034"/>
                  </a:cubicBezTo>
                  <a:lnTo>
                    <a:pt x="928914" y="104520"/>
                  </a:lnTo>
                </a:path>
              </a:pathLst>
            </a:custGeom>
            <a:solidFill>
              <a:schemeClr val="bg1"/>
            </a:solid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1513840" y="2190569"/>
              <a:ext cx="319315" cy="529772"/>
            </a:xfrm>
            <a:custGeom>
              <a:avLst/>
              <a:gdLst>
                <a:gd name="connsiteX0" fmla="*/ 0 w 638629"/>
                <a:gd name="connsiteY0" fmla="*/ 1059543 h 1059543"/>
                <a:gd name="connsiteX1" fmla="*/ 595086 w 638629"/>
                <a:gd name="connsiteY1" fmla="*/ 116115 h 1059543"/>
                <a:gd name="connsiteX2" fmla="*/ 638629 w 638629"/>
                <a:gd name="connsiteY2" fmla="*/ 0 h 1059543"/>
              </a:gdLst>
              <a:ahLst/>
              <a:cxnLst>
                <a:cxn ang="0">
                  <a:pos x="connsiteX0" y="connsiteY0"/>
                </a:cxn>
                <a:cxn ang="0">
                  <a:pos x="connsiteX1" y="connsiteY1"/>
                </a:cxn>
                <a:cxn ang="0">
                  <a:pos x="connsiteX2" y="connsiteY2"/>
                </a:cxn>
              </a:cxnLst>
              <a:rect l="l" t="t" r="r" b="b"/>
              <a:pathLst>
                <a:path w="638629" h="1059543">
                  <a:moveTo>
                    <a:pt x="0" y="1059543"/>
                  </a:moveTo>
                  <a:cubicBezTo>
                    <a:pt x="83940" y="639865"/>
                    <a:pt x="-13319" y="1078245"/>
                    <a:pt x="595086" y="116115"/>
                  </a:cubicBezTo>
                  <a:cubicBezTo>
                    <a:pt x="617179" y="81177"/>
                    <a:pt x="638629" y="0"/>
                    <a:pt x="638629" y="0"/>
                  </a:cubicBezTo>
                </a:path>
              </a:pathLst>
            </a:custGeom>
            <a:noFill/>
            <a:ln w="38100">
              <a:solidFill>
                <a:schemeClr val="accent6"/>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1585686" y="2360386"/>
              <a:ext cx="355600" cy="341086"/>
            </a:xfrm>
            <a:custGeom>
              <a:avLst/>
              <a:gdLst>
                <a:gd name="connsiteX0" fmla="*/ 0 w 711200"/>
                <a:gd name="connsiteY0" fmla="*/ 682172 h 682172"/>
                <a:gd name="connsiteX1" fmla="*/ 478971 w 711200"/>
                <a:gd name="connsiteY1" fmla="*/ 493486 h 682172"/>
                <a:gd name="connsiteX2" fmla="*/ 653142 w 711200"/>
                <a:gd name="connsiteY2" fmla="*/ 58058 h 682172"/>
                <a:gd name="connsiteX3" fmla="*/ 711200 w 711200"/>
                <a:gd name="connsiteY3" fmla="*/ 0 h 682172"/>
              </a:gdLst>
              <a:ahLst/>
              <a:cxnLst>
                <a:cxn ang="0">
                  <a:pos x="connsiteX0" y="connsiteY0"/>
                </a:cxn>
                <a:cxn ang="0">
                  <a:pos x="connsiteX1" y="connsiteY1"/>
                </a:cxn>
                <a:cxn ang="0">
                  <a:pos x="connsiteX2" y="connsiteY2"/>
                </a:cxn>
                <a:cxn ang="0">
                  <a:pos x="connsiteX3" y="connsiteY3"/>
                </a:cxn>
              </a:cxnLst>
              <a:rect l="l" t="t" r="r" b="b"/>
              <a:pathLst>
                <a:path w="711200" h="682172">
                  <a:moveTo>
                    <a:pt x="0" y="682172"/>
                  </a:moveTo>
                  <a:cubicBezTo>
                    <a:pt x="159657" y="619277"/>
                    <a:pt x="354907" y="612036"/>
                    <a:pt x="478971" y="493486"/>
                  </a:cubicBezTo>
                  <a:cubicBezTo>
                    <a:pt x="591991" y="385489"/>
                    <a:pt x="586580" y="199502"/>
                    <a:pt x="653142" y="58058"/>
                  </a:cubicBezTo>
                  <a:cubicBezTo>
                    <a:pt x="664796" y="33294"/>
                    <a:pt x="711200" y="0"/>
                    <a:pt x="711200" y="0"/>
                  </a:cubicBezTo>
                </a:path>
              </a:pathLst>
            </a:custGeom>
            <a:noFill/>
            <a:ln w="38100">
              <a:solidFill>
                <a:schemeClr val="accent6"/>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1447800" y="2189843"/>
              <a:ext cx="196001" cy="471714"/>
            </a:xfrm>
            <a:custGeom>
              <a:avLst/>
              <a:gdLst>
                <a:gd name="connsiteX0" fmla="*/ 0 w 392002"/>
                <a:gd name="connsiteY0" fmla="*/ 943428 h 943428"/>
                <a:gd name="connsiteX1" fmla="*/ 348342 w 392002"/>
                <a:gd name="connsiteY1" fmla="*/ 174171 h 943428"/>
                <a:gd name="connsiteX2" fmla="*/ 391885 w 392002"/>
                <a:gd name="connsiteY2" fmla="*/ 0 h 943428"/>
              </a:gdLst>
              <a:ahLst/>
              <a:cxnLst>
                <a:cxn ang="0">
                  <a:pos x="connsiteX0" y="connsiteY0"/>
                </a:cxn>
                <a:cxn ang="0">
                  <a:pos x="connsiteX1" y="connsiteY1"/>
                </a:cxn>
                <a:cxn ang="0">
                  <a:pos x="connsiteX2" y="connsiteY2"/>
                </a:cxn>
              </a:cxnLst>
              <a:rect l="l" t="t" r="r" b="b"/>
              <a:pathLst>
                <a:path w="392002" h="943428">
                  <a:moveTo>
                    <a:pt x="0" y="943428"/>
                  </a:moveTo>
                  <a:cubicBezTo>
                    <a:pt x="116114" y="687009"/>
                    <a:pt x="235955" y="432245"/>
                    <a:pt x="348342" y="174171"/>
                  </a:cubicBezTo>
                  <a:cubicBezTo>
                    <a:pt x="396475" y="63644"/>
                    <a:pt x="391885" y="78730"/>
                    <a:pt x="391885" y="0"/>
                  </a:cubicBezTo>
                </a:path>
              </a:pathLst>
            </a:custGeom>
            <a:noFill/>
            <a:ln w="38100">
              <a:solidFill>
                <a:schemeClr val="accent6"/>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p:cNvSpPr txBox="1"/>
          <p:nvPr/>
        </p:nvSpPr>
        <p:spPr>
          <a:xfrm>
            <a:off x="2631226" y="1923871"/>
            <a:ext cx="2093174" cy="1200329"/>
          </a:xfrm>
          <a:prstGeom prst="rect">
            <a:avLst/>
          </a:prstGeom>
          <a:noFill/>
        </p:spPr>
        <p:txBody>
          <a:bodyPr wrap="square" rtlCol="0">
            <a:spAutoFit/>
          </a:bodyPr>
          <a:lstStyle/>
          <a:p>
            <a:pPr algn="ctr"/>
            <a:r>
              <a:rPr lang="en-US" sz="2400" b="1" dirty="0" smtClean="0">
                <a:solidFill>
                  <a:schemeClr val="tx2"/>
                </a:solidFill>
              </a:rPr>
              <a:t>Cluster</a:t>
            </a:r>
            <a:r>
              <a:rPr lang="en-US" sz="2400" b="1" dirty="0">
                <a:solidFill>
                  <a:schemeClr val="tx2"/>
                </a:solidFill>
              </a:rPr>
              <a:t> </a:t>
            </a:r>
            <a:endParaRPr lang="en-US" sz="2400" b="1" dirty="0" smtClean="0">
              <a:solidFill>
                <a:schemeClr val="tx2"/>
              </a:solidFill>
            </a:endParaRPr>
          </a:p>
          <a:p>
            <a:pPr algn="ctr"/>
            <a:r>
              <a:rPr lang="en-US" sz="2400" b="1" dirty="0" smtClean="0">
                <a:solidFill>
                  <a:schemeClr val="tx2"/>
                </a:solidFill>
              </a:rPr>
              <a:t>motion trajectories</a:t>
            </a:r>
            <a:endParaRPr lang="en-US" sz="2400" b="1" dirty="0">
              <a:solidFill>
                <a:schemeClr val="tx2"/>
              </a:solidFill>
            </a:endParaRPr>
          </a:p>
        </p:txBody>
      </p:sp>
      <p:grpSp>
        <p:nvGrpSpPr>
          <p:cNvPr id="50" name="Group 49"/>
          <p:cNvGrpSpPr>
            <a:grpSpLocks noChangeAspect="1"/>
          </p:cNvGrpSpPr>
          <p:nvPr/>
        </p:nvGrpSpPr>
        <p:grpSpPr>
          <a:xfrm>
            <a:off x="381001" y="1850666"/>
            <a:ext cx="1749879" cy="1769780"/>
            <a:chOff x="1248229" y="1295400"/>
            <a:chExt cx="2333171" cy="2359706"/>
          </a:xfrm>
        </p:grpSpPr>
        <p:sp>
          <p:nvSpPr>
            <p:cNvPr id="51" name="Freeform 50"/>
            <p:cNvSpPr/>
            <p:nvPr/>
          </p:nvSpPr>
          <p:spPr>
            <a:xfrm rot="20825242">
              <a:off x="1280886" y="2288221"/>
              <a:ext cx="812800" cy="406400"/>
            </a:xfrm>
            <a:custGeom>
              <a:avLst/>
              <a:gdLst>
                <a:gd name="connsiteX0" fmla="*/ 0 w 812800"/>
                <a:gd name="connsiteY0" fmla="*/ 406400 h 406400"/>
                <a:gd name="connsiteX1" fmla="*/ 624114 w 812800"/>
                <a:gd name="connsiteY1" fmla="*/ 130629 h 406400"/>
                <a:gd name="connsiteX2" fmla="*/ 812800 w 812800"/>
                <a:gd name="connsiteY2" fmla="*/ 0 h 406400"/>
              </a:gdLst>
              <a:ahLst/>
              <a:cxnLst>
                <a:cxn ang="0">
                  <a:pos x="connsiteX0" y="connsiteY0"/>
                </a:cxn>
                <a:cxn ang="0">
                  <a:pos x="connsiteX1" y="connsiteY1"/>
                </a:cxn>
                <a:cxn ang="0">
                  <a:pos x="connsiteX2" y="connsiteY2"/>
                </a:cxn>
              </a:cxnLst>
              <a:rect l="l" t="t" r="r" b="b"/>
              <a:pathLst>
                <a:path w="812800" h="406400">
                  <a:moveTo>
                    <a:pt x="0" y="406400"/>
                  </a:moveTo>
                  <a:cubicBezTo>
                    <a:pt x="285429" y="156649"/>
                    <a:pt x="-52954" y="426846"/>
                    <a:pt x="624114" y="130629"/>
                  </a:cubicBezTo>
                  <a:cubicBezTo>
                    <a:pt x="694197" y="99968"/>
                    <a:pt x="812800" y="0"/>
                    <a:pt x="812800"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1353457" y="2296886"/>
              <a:ext cx="870858" cy="580571"/>
            </a:xfrm>
            <a:custGeom>
              <a:avLst/>
              <a:gdLst>
                <a:gd name="connsiteX0" fmla="*/ 0 w 870858"/>
                <a:gd name="connsiteY0" fmla="*/ 580571 h 580571"/>
                <a:gd name="connsiteX1" fmla="*/ 754743 w 870858"/>
                <a:gd name="connsiteY1" fmla="*/ 72571 h 580571"/>
                <a:gd name="connsiteX2" fmla="*/ 870858 w 870858"/>
                <a:gd name="connsiteY2" fmla="*/ 0 h 580571"/>
              </a:gdLst>
              <a:ahLst/>
              <a:cxnLst>
                <a:cxn ang="0">
                  <a:pos x="connsiteX0" y="connsiteY0"/>
                </a:cxn>
                <a:cxn ang="0">
                  <a:pos x="connsiteX1" y="connsiteY1"/>
                </a:cxn>
                <a:cxn ang="0">
                  <a:pos x="connsiteX2" y="connsiteY2"/>
                </a:cxn>
              </a:cxnLst>
              <a:rect l="l" t="t" r="r" b="b"/>
              <a:pathLst>
                <a:path w="870858" h="580571">
                  <a:moveTo>
                    <a:pt x="0" y="580571"/>
                  </a:moveTo>
                  <a:cubicBezTo>
                    <a:pt x="396225" y="461703"/>
                    <a:pt x="72614" y="577345"/>
                    <a:pt x="754743" y="72571"/>
                  </a:cubicBezTo>
                  <a:cubicBezTo>
                    <a:pt x="791432" y="45421"/>
                    <a:pt x="870858" y="0"/>
                    <a:pt x="870858"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rot="20381597">
              <a:off x="1248229" y="2100943"/>
              <a:ext cx="812800" cy="406400"/>
            </a:xfrm>
            <a:custGeom>
              <a:avLst/>
              <a:gdLst>
                <a:gd name="connsiteX0" fmla="*/ 0 w 812800"/>
                <a:gd name="connsiteY0" fmla="*/ 406400 h 406400"/>
                <a:gd name="connsiteX1" fmla="*/ 624114 w 812800"/>
                <a:gd name="connsiteY1" fmla="*/ 130629 h 406400"/>
                <a:gd name="connsiteX2" fmla="*/ 812800 w 812800"/>
                <a:gd name="connsiteY2" fmla="*/ 0 h 406400"/>
              </a:gdLst>
              <a:ahLst/>
              <a:cxnLst>
                <a:cxn ang="0">
                  <a:pos x="connsiteX0" y="connsiteY0"/>
                </a:cxn>
                <a:cxn ang="0">
                  <a:pos x="connsiteX1" y="connsiteY1"/>
                </a:cxn>
                <a:cxn ang="0">
                  <a:pos x="connsiteX2" y="connsiteY2"/>
                </a:cxn>
              </a:cxnLst>
              <a:rect l="l" t="t" r="r" b="b"/>
              <a:pathLst>
                <a:path w="812800" h="406400">
                  <a:moveTo>
                    <a:pt x="0" y="406400"/>
                  </a:moveTo>
                  <a:cubicBezTo>
                    <a:pt x="285429" y="156649"/>
                    <a:pt x="-52954" y="426846"/>
                    <a:pt x="624114" y="130629"/>
                  </a:cubicBezTo>
                  <a:cubicBezTo>
                    <a:pt x="694197" y="99968"/>
                    <a:pt x="812800" y="0"/>
                    <a:pt x="812800"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1505857" y="2387600"/>
              <a:ext cx="870858" cy="580571"/>
            </a:xfrm>
            <a:custGeom>
              <a:avLst/>
              <a:gdLst>
                <a:gd name="connsiteX0" fmla="*/ 0 w 870858"/>
                <a:gd name="connsiteY0" fmla="*/ 580571 h 580571"/>
                <a:gd name="connsiteX1" fmla="*/ 754743 w 870858"/>
                <a:gd name="connsiteY1" fmla="*/ 72571 h 580571"/>
                <a:gd name="connsiteX2" fmla="*/ 870858 w 870858"/>
                <a:gd name="connsiteY2" fmla="*/ 0 h 580571"/>
              </a:gdLst>
              <a:ahLst/>
              <a:cxnLst>
                <a:cxn ang="0">
                  <a:pos x="connsiteX0" y="connsiteY0"/>
                </a:cxn>
                <a:cxn ang="0">
                  <a:pos x="connsiteX1" y="connsiteY1"/>
                </a:cxn>
                <a:cxn ang="0">
                  <a:pos x="connsiteX2" y="connsiteY2"/>
                </a:cxn>
              </a:cxnLst>
              <a:rect l="l" t="t" r="r" b="b"/>
              <a:pathLst>
                <a:path w="870858" h="580571">
                  <a:moveTo>
                    <a:pt x="0" y="580571"/>
                  </a:moveTo>
                  <a:cubicBezTo>
                    <a:pt x="396225" y="461703"/>
                    <a:pt x="72614" y="577345"/>
                    <a:pt x="754743" y="72571"/>
                  </a:cubicBezTo>
                  <a:cubicBezTo>
                    <a:pt x="791432" y="45421"/>
                    <a:pt x="870858" y="0"/>
                    <a:pt x="870858"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2103437" y="3379335"/>
              <a:ext cx="972458" cy="275771"/>
            </a:xfrm>
            <a:custGeom>
              <a:avLst/>
              <a:gdLst>
                <a:gd name="connsiteX0" fmla="*/ 0 w 972458"/>
                <a:gd name="connsiteY0" fmla="*/ 0 h 275771"/>
                <a:gd name="connsiteX1" fmla="*/ 653143 w 972458"/>
                <a:gd name="connsiteY1" fmla="*/ 203200 h 275771"/>
                <a:gd name="connsiteX2" fmla="*/ 972458 w 972458"/>
                <a:gd name="connsiteY2" fmla="*/ 275771 h 275771"/>
              </a:gdLst>
              <a:ahLst/>
              <a:cxnLst>
                <a:cxn ang="0">
                  <a:pos x="connsiteX0" y="connsiteY0"/>
                </a:cxn>
                <a:cxn ang="0">
                  <a:pos x="connsiteX1" y="connsiteY1"/>
                </a:cxn>
                <a:cxn ang="0">
                  <a:pos x="connsiteX2" y="connsiteY2"/>
                </a:cxn>
              </a:cxnLst>
              <a:rect l="l" t="t" r="r" b="b"/>
              <a:pathLst>
                <a:path w="972458" h="275771">
                  <a:moveTo>
                    <a:pt x="0" y="0"/>
                  </a:moveTo>
                  <a:cubicBezTo>
                    <a:pt x="480721" y="60089"/>
                    <a:pt x="-30256" y="-24600"/>
                    <a:pt x="653143" y="203200"/>
                  </a:cubicBezTo>
                  <a:cubicBezTo>
                    <a:pt x="756694" y="237717"/>
                    <a:pt x="972458" y="275771"/>
                    <a:pt x="972458" y="275771"/>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2205037" y="3105156"/>
              <a:ext cx="957943" cy="0"/>
            </a:xfrm>
            <a:custGeom>
              <a:avLst/>
              <a:gdLst>
                <a:gd name="connsiteX0" fmla="*/ 0 w 957943"/>
                <a:gd name="connsiteY0" fmla="*/ 0 h 0"/>
                <a:gd name="connsiteX1" fmla="*/ 957943 w 957943"/>
                <a:gd name="connsiteY1" fmla="*/ 0 h 0"/>
              </a:gdLst>
              <a:ahLst/>
              <a:cxnLst>
                <a:cxn ang="0">
                  <a:pos x="connsiteX0" y="connsiteY0"/>
                </a:cxn>
                <a:cxn ang="0">
                  <a:pos x="connsiteX1" y="connsiteY1"/>
                </a:cxn>
              </a:cxnLst>
              <a:rect l="l" t="t" r="r" b="b"/>
              <a:pathLst>
                <a:path w="957943">
                  <a:moveTo>
                    <a:pt x="0" y="0"/>
                  </a:moveTo>
                  <a:lnTo>
                    <a:pt x="957943" y="0"/>
                  </a:ln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2224315" y="3274815"/>
              <a:ext cx="928914" cy="119034"/>
            </a:xfrm>
            <a:custGeom>
              <a:avLst/>
              <a:gdLst>
                <a:gd name="connsiteX0" fmla="*/ 0 w 928914"/>
                <a:gd name="connsiteY0" fmla="*/ 17434 h 119034"/>
                <a:gd name="connsiteX1" fmla="*/ 203200 w 928914"/>
                <a:gd name="connsiteY1" fmla="*/ 2920 h 119034"/>
                <a:gd name="connsiteX2" fmla="*/ 566057 w 928914"/>
                <a:gd name="connsiteY2" fmla="*/ 104520 h 119034"/>
                <a:gd name="connsiteX3" fmla="*/ 638628 w 928914"/>
                <a:gd name="connsiteY3" fmla="*/ 119034 h 119034"/>
                <a:gd name="connsiteX4" fmla="*/ 928914 w 928914"/>
                <a:gd name="connsiteY4" fmla="*/ 104520 h 119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914" h="119034">
                  <a:moveTo>
                    <a:pt x="0" y="17434"/>
                  </a:moveTo>
                  <a:cubicBezTo>
                    <a:pt x="67733" y="12596"/>
                    <a:pt x="136084" y="-7406"/>
                    <a:pt x="203200" y="2920"/>
                  </a:cubicBezTo>
                  <a:cubicBezTo>
                    <a:pt x="327344" y="22019"/>
                    <a:pt x="444694" y="72157"/>
                    <a:pt x="566057" y="104520"/>
                  </a:cubicBezTo>
                  <a:cubicBezTo>
                    <a:pt x="589893" y="110876"/>
                    <a:pt x="614438" y="114196"/>
                    <a:pt x="638628" y="119034"/>
                  </a:cubicBezTo>
                  <a:lnTo>
                    <a:pt x="928914" y="104520"/>
                  </a:lnTo>
                </a:path>
              </a:pathLst>
            </a:custGeom>
            <a:solidFill>
              <a:schemeClr val="bg1"/>
            </a:solid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2739571" y="1295400"/>
              <a:ext cx="638629" cy="1059543"/>
            </a:xfrm>
            <a:custGeom>
              <a:avLst/>
              <a:gdLst>
                <a:gd name="connsiteX0" fmla="*/ 0 w 638629"/>
                <a:gd name="connsiteY0" fmla="*/ 1059543 h 1059543"/>
                <a:gd name="connsiteX1" fmla="*/ 595086 w 638629"/>
                <a:gd name="connsiteY1" fmla="*/ 116115 h 1059543"/>
                <a:gd name="connsiteX2" fmla="*/ 638629 w 638629"/>
                <a:gd name="connsiteY2" fmla="*/ 0 h 1059543"/>
              </a:gdLst>
              <a:ahLst/>
              <a:cxnLst>
                <a:cxn ang="0">
                  <a:pos x="connsiteX0" y="connsiteY0"/>
                </a:cxn>
                <a:cxn ang="0">
                  <a:pos x="connsiteX1" y="connsiteY1"/>
                </a:cxn>
                <a:cxn ang="0">
                  <a:pos x="connsiteX2" y="connsiteY2"/>
                </a:cxn>
              </a:cxnLst>
              <a:rect l="l" t="t" r="r" b="b"/>
              <a:pathLst>
                <a:path w="638629" h="1059543">
                  <a:moveTo>
                    <a:pt x="0" y="1059543"/>
                  </a:moveTo>
                  <a:cubicBezTo>
                    <a:pt x="83940" y="639865"/>
                    <a:pt x="-13319" y="1078245"/>
                    <a:pt x="595086" y="116115"/>
                  </a:cubicBezTo>
                  <a:cubicBezTo>
                    <a:pt x="617179" y="81177"/>
                    <a:pt x="638629" y="0"/>
                    <a:pt x="638629"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2870200" y="1665514"/>
              <a:ext cx="711200" cy="682172"/>
            </a:xfrm>
            <a:custGeom>
              <a:avLst/>
              <a:gdLst>
                <a:gd name="connsiteX0" fmla="*/ 0 w 711200"/>
                <a:gd name="connsiteY0" fmla="*/ 682172 h 682172"/>
                <a:gd name="connsiteX1" fmla="*/ 478971 w 711200"/>
                <a:gd name="connsiteY1" fmla="*/ 493486 h 682172"/>
                <a:gd name="connsiteX2" fmla="*/ 653142 w 711200"/>
                <a:gd name="connsiteY2" fmla="*/ 58058 h 682172"/>
                <a:gd name="connsiteX3" fmla="*/ 711200 w 711200"/>
                <a:gd name="connsiteY3" fmla="*/ 0 h 682172"/>
              </a:gdLst>
              <a:ahLst/>
              <a:cxnLst>
                <a:cxn ang="0">
                  <a:pos x="connsiteX0" y="connsiteY0"/>
                </a:cxn>
                <a:cxn ang="0">
                  <a:pos x="connsiteX1" y="connsiteY1"/>
                </a:cxn>
                <a:cxn ang="0">
                  <a:pos x="connsiteX2" y="connsiteY2"/>
                </a:cxn>
                <a:cxn ang="0">
                  <a:pos x="connsiteX3" y="connsiteY3"/>
                </a:cxn>
              </a:cxnLst>
              <a:rect l="l" t="t" r="r" b="b"/>
              <a:pathLst>
                <a:path w="711200" h="682172">
                  <a:moveTo>
                    <a:pt x="0" y="682172"/>
                  </a:moveTo>
                  <a:cubicBezTo>
                    <a:pt x="159657" y="619277"/>
                    <a:pt x="354907" y="612036"/>
                    <a:pt x="478971" y="493486"/>
                  </a:cubicBezTo>
                  <a:cubicBezTo>
                    <a:pt x="591991" y="385489"/>
                    <a:pt x="586580" y="199502"/>
                    <a:pt x="653142" y="58058"/>
                  </a:cubicBezTo>
                  <a:cubicBezTo>
                    <a:pt x="664796" y="33294"/>
                    <a:pt x="711200" y="0"/>
                    <a:pt x="711200"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2594429" y="1324429"/>
              <a:ext cx="392002" cy="943428"/>
            </a:xfrm>
            <a:custGeom>
              <a:avLst/>
              <a:gdLst>
                <a:gd name="connsiteX0" fmla="*/ 0 w 392002"/>
                <a:gd name="connsiteY0" fmla="*/ 943428 h 943428"/>
                <a:gd name="connsiteX1" fmla="*/ 348342 w 392002"/>
                <a:gd name="connsiteY1" fmla="*/ 174171 h 943428"/>
                <a:gd name="connsiteX2" fmla="*/ 391885 w 392002"/>
                <a:gd name="connsiteY2" fmla="*/ 0 h 943428"/>
              </a:gdLst>
              <a:ahLst/>
              <a:cxnLst>
                <a:cxn ang="0">
                  <a:pos x="connsiteX0" y="connsiteY0"/>
                </a:cxn>
                <a:cxn ang="0">
                  <a:pos x="connsiteX1" y="connsiteY1"/>
                </a:cxn>
                <a:cxn ang="0">
                  <a:pos x="connsiteX2" y="connsiteY2"/>
                </a:cxn>
              </a:cxnLst>
              <a:rect l="l" t="t" r="r" b="b"/>
              <a:pathLst>
                <a:path w="392002" h="943428">
                  <a:moveTo>
                    <a:pt x="0" y="943428"/>
                  </a:moveTo>
                  <a:cubicBezTo>
                    <a:pt x="116114" y="687009"/>
                    <a:pt x="235955" y="432245"/>
                    <a:pt x="348342" y="174171"/>
                  </a:cubicBezTo>
                  <a:cubicBezTo>
                    <a:pt x="396475" y="63644"/>
                    <a:pt x="391885" y="78730"/>
                    <a:pt x="391885"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Rectangle 60"/>
          <p:cNvSpPr>
            <a:spLocks noChangeAspect="1"/>
          </p:cNvSpPr>
          <p:nvPr/>
        </p:nvSpPr>
        <p:spPr>
          <a:xfrm>
            <a:off x="76200" y="1905000"/>
            <a:ext cx="42672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jectory.avi">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3"/>
          <a:stretch>
            <a:fillRect/>
          </a:stretch>
        </p:blipFill>
        <p:spPr>
          <a:xfrm>
            <a:off x="2276175" y="1774826"/>
            <a:ext cx="2143425" cy="1667108"/>
          </a:xfrm>
          <a:prstGeom prst="rect">
            <a:avLst/>
          </a:prstGeom>
        </p:spPr>
      </p:pic>
      <p:pic>
        <p:nvPicPr>
          <p:cNvPr id="11" name="marple.avi">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a:blip r:embed="rId14"/>
          <a:stretch>
            <a:fillRect/>
          </a:stretch>
        </p:blipFill>
        <p:spPr>
          <a:xfrm>
            <a:off x="142575" y="1774592"/>
            <a:ext cx="2143425" cy="1667108"/>
          </a:xfrm>
          <a:prstGeom prst="rect">
            <a:avLst/>
          </a:prstGeom>
        </p:spPr>
      </p:pic>
      <p:pic>
        <p:nvPicPr>
          <p:cNvPr id="1027"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300291" y="1773751"/>
            <a:ext cx="2162176" cy="1683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D:\Reports\BMVC_new\marple\marple7_010.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52399" y="1777176"/>
            <a:ext cx="2123775" cy="1651824"/>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Straight Connector 61"/>
          <p:cNvCxnSpPr/>
          <p:nvPr/>
        </p:nvCxnSpPr>
        <p:spPr>
          <a:xfrm>
            <a:off x="-152400" y="3505200"/>
            <a:ext cx="9470908"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p:cNvCxnSpPr/>
          <p:nvPr/>
        </p:nvCxnSpPr>
        <p:spPr>
          <a:xfrm flipV="1">
            <a:off x="4572000" y="3429000"/>
            <a:ext cx="426" cy="3352799"/>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505" name="Picture 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876800" y="4267200"/>
            <a:ext cx="2209800" cy="1205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6" name="Curved Up Arrow 505"/>
          <p:cNvSpPr/>
          <p:nvPr/>
        </p:nvSpPr>
        <p:spPr>
          <a:xfrm rot="5400000" flipV="1">
            <a:off x="6746944" y="4378256"/>
            <a:ext cx="1365111" cy="5334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7" name="TextBox 506"/>
          <p:cNvSpPr txBox="1"/>
          <p:nvPr/>
        </p:nvSpPr>
        <p:spPr>
          <a:xfrm>
            <a:off x="7391400" y="4016514"/>
            <a:ext cx="1676400" cy="707886"/>
          </a:xfrm>
          <a:prstGeom prst="rect">
            <a:avLst/>
          </a:prstGeom>
          <a:noFill/>
        </p:spPr>
        <p:txBody>
          <a:bodyPr wrap="square" rtlCol="0">
            <a:spAutoFit/>
          </a:bodyPr>
          <a:lstStyle/>
          <a:p>
            <a:pPr algn="ctr"/>
            <a:r>
              <a:rPr lang="en-US" sz="2000" b="1" dirty="0" smtClean="0">
                <a:solidFill>
                  <a:schemeClr val="tx2"/>
                </a:solidFill>
              </a:rPr>
              <a:t>Merge</a:t>
            </a:r>
          </a:p>
          <a:p>
            <a:pPr algn="ctr"/>
            <a:r>
              <a:rPr lang="en-US" sz="2000" b="1" dirty="0" smtClean="0">
                <a:solidFill>
                  <a:schemeClr val="tx2"/>
                </a:solidFill>
              </a:rPr>
              <a:t>regions</a:t>
            </a:r>
          </a:p>
        </p:txBody>
      </p:sp>
      <p:pic>
        <p:nvPicPr>
          <p:cNvPr id="508" name="supervoxel_final.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15326" t="49740" r="38152" b="1475"/>
          <a:stretch/>
        </p:blipFill>
        <p:spPr>
          <a:xfrm>
            <a:off x="6879579" y="1915395"/>
            <a:ext cx="2146206" cy="1265955"/>
          </a:xfrm>
          <a:prstGeom prst="rect">
            <a:avLst/>
          </a:prstGeom>
        </p:spPr>
      </p:pic>
      <p:sp>
        <p:nvSpPr>
          <p:cNvPr id="64" name="Rectangle 63"/>
          <p:cNvSpPr/>
          <p:nvPr/>
        </p:nvSpPr>
        <p:spPr>
          <a:xfrm>
            <a:off x="256795" y="3505200"/>
            <a:ext cx="3781805" cy="492443"/>
          </a:xfrm>
          <a:prstGeom prst="rect">
            <a:avLst/>
          </a:prstGeom>
        </p:spPr>
        <p:txBody>
          <a:bodyPr wrap="none">
            <a:spAutoFit/>
          </a:bodyPr>
          <a:lstStyle/>
          <a:p>
            <a:r>
              <a:rPr lang="en-US" sz="2600" b="1" dirty="0">
                <a:solidFill>
                  <a:srgbClr val="00B050"/>
                </a:solidFill>
                <a:cs typeface="Times New Roman" pitchFamily="18" charset="0"/>
              </a:rPr>
              <a:t>iii) </a:t>
            </a:r>
            <a:r>
              <a:rPr lang="en-US" sz="2600" b="1" dirty="0" smtClean="0">
                <a:solidFill>
                  <a:srgbClr val="00B050"/>
                </a:solidFill>
                <a:cs typeface="Times New Roman" pitchFamily="18" charset="0"/>
              </a:rPr>
              <a:t>Graph-based Methods </a:t>
            </a:r>
            <a:endParaRPr lang="en-US" sz="2600" b="1" dirty="0">
              <a:solidFill>
                <a:srgbClr val="00B050"/>
              </a:solidFill>
              <a:cs typeface="Times New Roman" pitchFamily="18" charset="0"/>
            </a:endParaRPr>
          </a:p>
        </p:txBody>
      </p:sp>
      <p:sp>
        <p:nvSpPr>
          <p:cNvPr id="65" name="Rectangle 64"/>
          <p:cNvSpPr/>
          <p:nvPr/>
        </p:nvSpPr>
        <p:spPr>
          <a:xfrm>
            <a:off x="-381000" y="3890506"/>
            <a:ext cx="7315200" cy="352404"/>
          </a:xfrm>
          <a:prstGeom prst="rect">
            <a:avLst/>
          </a:prstGeom>
        </p:spPr>
        <p:txBody>
          <a:bodyPr wrap="square">
            <a:spAutoFit/>
          </a:bodyPr>
          <a:lstStyle/>
          <a:p>
            <a:pPr algn="ctr">
              <a:lnSpc>
                <a:spcPts val="2000"/>
              </a:lnSpc>
            </a:pPr>
            <a:r>
              <a:rPr lang="en-US" sz="2000" i="1" dirty="0"/>
              <a:t>[</a:t>
            </a:r>
            <a:r>
              <a:rPr lang="en-US" sz="2000" i="1" dirty="0" smtClean="0"/>
              <a:t>Lee </a:t>
            </a:r>
            <a:r>
              <a:rPr lang="en-US" sz="2000" i="1" dirty="0"/>
              <a:t>et al, </a:t>
            </a:r>
            <a:r>
              <a:rPr lang="pl-PL" sz="2000" i="1" dirty="0"/>
              <a:t>Ma</a:t>
            </a:r>
            <a:r>
              <a:rPr lang="en-US" sz="2000" i="1" dirty="0"/>
              <a:t> &amp; </a:t>
            </a:r>
            <a:r>
              <a:rPr lang="pl-PL" sz="2000" i="1" dirty="0"/>
              <a:t>Latecki</a:t>
            </a:r>
            <a:r>
              <a:rPr lang="en-US" sz="2000" i="1" dirty="0"/>
              <a:t>, Zhang et </a:t>
            </a:r>
            <a:r>
              <a:rPr lang="en-US" sz="2000" i="1" dirty="0" smtClean="0"/>
              <a:t>al, </a:t>
            </a:r>
            <a:r>
              <a:rPr lang="en-US" sz="2000" i="1" dirty="0" err="1" smtClean="0"/>
              <a:t>Papazoglou</a:t>
            </a:r>
            <a:r>
              <a:rPr lang="en-US" sz="2000" i="1" dirty="0" smtClean="0"/>
              <a:t> </a:t>
            </a:r>
            <a:r>
              <a:rPr lang="en-US" sz="2000" i="1" dirty="0"/>
              <a:t>et al</a:t>
            </a:r>
            <a:r>
              <a:rPr lang="en-US" sz="2000" i="1" dirty="0" smtClean="0"/>
              <a:t>,…]</a:t>
            </a:r>
            <a:endParaRPr lang="en-US" sz="2000" i="1" dirty="0"/>
          </a:p>
        </p:txBody>
      </p:sp>
      <p:grpSp>
        <p:nvGrpSpPr>
          <p:cNvPr id="6" name="Group 5"/>
          <p:cNvGrpSpPr/>
          <p:nvPr/>
        </p:nvGrpSpPr>
        <p:grpSpPr>
          <a:xfrm>
            <a:off x="228600" y="4538507"/>
            <a:ext cx="8534400" cy="1485900"/>
            <a:chOff x="0" y="4838700"/>
            <a:chExt cx="8534400" cy="1485900"/>
          </a:xfrm>
        </p:grpSpPr>
        <p:pic>
          <p:nvPicPr>
            <p:cNvPr id="81" name="Picture 8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4838700"/>
              <a:ext cx="1981200" cy="1485900"/>
            </a:xfrm>
            <a:prstGeom prst="rect">
              <a:avLst/>
            </a:prstGeom>
          </p:spPr>
        </p:pic>
        <p:pic>
          <p:nvPicPr>
            <p:cNvPr id="82" name="Picture 8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81200" y="4838700"/>
              <a:ext cx="1981200" cy="1485900"/>
            </a:xfrm>
            <a:prstGeom prst="rect">
              <a:avLst/>
            </a:prstGeom>
          </p:spPr>
        </p:pic>
        <p:pic>
          <p:nvPicPr>
            <p:cNvPr id="83" name="Picture 8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62400" y="4838700"/>
              <a:ext cx="1981200" cy="1485900"/>
            </a:xfrm>
            <a:prstGeom prst="rect">
              <a:avLst/>
            </a:prstGeom>
          </p:spPr>
        </p:pic>
        <p:sp>
          <p:nvSpPr>
            <p:cNvPr id="84" name="TextBox 83"/>
            <p:cNvSpPr txBox="1"/>
            <p:nvPr/>
          </p:nvSpPr>
          <p:spPr>
            <a:xfrm>
              <a:off x="6096000" y="5029200"/>
              <a:ext cx="332382" cy="1107996"/>
            </a:xfrm>
            <a:prstGeom prst="rect">
              <a:avLst/>
            </a:prstGeom>
            <a:noFill/>
          </p:spPr>
          <p:txBody>
            <a:bodyPr wrap="square" rtlCol="0">
              <a:spAutoFit/>
            </a:bodyPr>
            <a:lstStyle/>
            <a:p>
              <a:pPr algn="ctr"/>
              <a:r>
                <a:rPr lang="en-US" sz="6600" b="1" dirty="0" smtClean="0"/>
                <a:t>…</a:t>
              </a:r>
              <a:endParaRPr lang="en-US" sz="6600" b="1" dirty="0"/>
            </a:p>
          </p:txBody>
        </p:sp>
        <p:pic>
          <p:nvPicPr>
            <p:cNvPr id="3" name="Picture 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553200" y="4838700"/>
              <a:ext cx="1981200" cy="1485900"/>
            </a:xfrm>
            <a:prstGeom prst="rect">
              <a:avLst/>
            </a:prstGeom>
          </p:spPr>
        </p:pic>
      </p:grpSp>
      <p:grpSp>
        <p:nvGrpSpPr>
          <p:cNvPr id="24" name="Group 23"/>
          <p:cNvGrpSpPr/>
          <p:nvPr/>
        </p:nvGrpSpPr>
        <p:grpSpPr>
          <a:xfrm>
            <a:off x="304800" y="4690907"/>
            <a:ext cx="8382000" cy="1206654"/>
            <a:chOff x="304800" y="5105400"/>
            <a:chExt cx="8382000" cy="1206654"/>
          </a:xfrm>
        </p:grpSpPr>
        <p:grpSp>
          <p:nvGrpSpPr>
            <p:cNvPr id="228" name="Group 227"/>
            <p:cNvGrpSpPr/>
            <p:nvPr/>
          </p:nvGrpSpPr>
          <p:grpSpPr>
            <a:xfrm rot="5400000">
              <a:off x="7195098" y="4820352"/>
              <a:ext cx="1206654" cy="1776750"/>
              <a:chOff x="4697946" y="7696200"/>
              <a:chExt cx="1510244" cy="1752600"/>
            </a:xfrm>
            <a:solidFill>
              <a:srgbClr val="00B050"/>
            </a:solidFill>
          </p:grpSpPr>
          <p:grpSp>
            <p:nvGrpSpPr>
              <p:cNvPr id="229" name="Group 228"/>
              <p:cNvGrpSpPr/>
              <p:nvPr/>
            </p:nvGrpSpPr>
            <p:grpSpPr>
              <a:xfrm>
                <a:off x="4697946" y="7696200"/>
                <a:ext cx="1152514" cy="228600"/>
                <a:chOff x="5476886" y="3962400"/>
                <a:chExt cx="1152514" cy="228600"/>
              </a:xfrm>
              <a:grpFill/>
            </p:grpSpPr>
            <p:sp>
              <p:nvSpPr>
                <p:cNvPr id="257" name="Oval 256"/>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p:cNvGrpSpPr/>
              <p:nvPr/>
            </p:nvGrpSpPr>
            <p:grpSpPr>
              <a:xfrm>
                <a:off x="4697946" y="8077200"/>
                <a:ext cx="1152514" cy="228600"/>
                <a:chOff x="5476886" y="3962400"/>
                <a:chExt cx="1152514" cy="228600"/>
              </a:xfrm>
              <a:grpFill/>
            </p:grpSpPr>
            <p:sp>
              <p:nvSpPr>
                <p:cNvPr id="253" name="Oval 252"/>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30"/>
              <p:cNvGrpSpPr/>
              <p:nvPr/>
            </p:nvGrpSpPr>
            <p:grpSpPr>
              <a:xfrm>
                <a:off x="4707460" y="8458200"/>
                <a:ext cx="1152514" cy="228600"/>
                <a:chOff x="5476886" y="3962400"/>
                <a:chExt cx="1152514" cy="228600"/>
              </a:xfrm>
              <a:grpFill/>
            </p:grpSpPr>
            <p:sp>
              <p:nvSpPr>
                <p:cNvPr id="249" name="Oval 248"/>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231"/>
              <p:cNvGrpSpPr/>
              <p:nvPr/>
            </p:nvGrpSpPr>
            <p:grpSpPr>
              <a:xfrm>
                <a:off x="4707460" y="8839200"/>
                <a:ext cx="1483790" cy="228600"/>
                <a:chOff x="4707460" y="8839200"/>
                <a:chExt cx="1483790" cy="228600"/>
              </a:xfrm>
              <a:grpFill/>
            </p:grpSpPr>
            <p:grpSp>
              <p:nvGrpSpPr>
                <p:cNvPr id="243" name="Group 242"/>
                <p:cNvGrpSpPr/>
                <p:nvPr/>
              </p:nvGrpSpPr>
              <p:grpSpPr>
                <a:xfrm>
                  <a:off x="4707460" y="8839200"/>
                  <a:ext cx="1152514" cy="228600"/>
                  <a:chOff x="5476886" y="3962400"/>
                  <a:chExt cx="1152514" cy="228600"/>
                </a:xfrm>
                <a:grpFill/>
              </p:grpSpPr>
              <p:sp>
                <p:nvSpPr>
                  <p:cNvPr id="245" name="Oval 244"/>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4" name="Oval 243"/>
                <p:cNvSpPr/>
                <p:nvPr/>
              </p:nvSpPr>
              <p:spPr>
                <a:xfrm>
                  <a:off x="5966826" y="8839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p:cNvGrpSpPr/>
              <p:nvPr/>
            </p:nvGrpSpPr>
            <p:grpSpPr>
              <a:xfrm>
                <a:off x="4724400" y="9220200"/>
                <a:ext cx="1483790" cy="228600"/>
                <a:chOff x="4707460" y="8839200"/>
                <a:chExt cx="1483790" cy="228600"/>
              </a:xfrm>
              <a:grpFill/>
            </p:grpSpPr>
            <p:grpSp>
              <p:nvGrpSpPr>
                <p:cNvPr id="237" name="Group 236"/>
                <p:cNvGrpSpPr/>
                <p:nvPr/>
              </p:nvGrpSpPr>
              <p:grpSpPr>
                <a:xfrm>
                  <a:off x="4707460" y="8839200"/>
                  <a:ext cx="1152514" cy="228600"/>
                  <a:chOff x="5476886" y="3962400"/>
                  <a:chExt cx="1152514" cy="228600"/>
                </a:xfrm>
                <a:grpFill/>
              </p:grpSpPr>
              <p:sp>
                <p:nvSpPr>
                  <p:cNvPr id="239" name="Oval 238"/>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8" name="Oval 237"/>
                <p:cNvSpPr/>
                <p:nvPr/>
              </p:nvSpPr>
              <p:spPr>
                <a:xfrm>
                  <a:off x="5966826" y="8839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4" name="Oval 233"/>
              <p:cNvSpPr/>
              <p:nvPr/>
            </p:nvSpPr>
            <p:spPr>
              <a:xfrm>
                <a:off x="5957312" y="7696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a:off x="5957312" y="8077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p:cNvSpPr/>
              <p:nvPr/>
            </p:nvSpPr>
            <p:spPr>
              <a:xfrm>
                <a:off x="5966826" y="8458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1" name="Group 260"/>
            <p:cNvGrpSpPr/>
            <p:nvPr/>
          </p:nvGrpSpPr>
          <p:grpSpPr>
            <a:xfrm rot="5400000">
              <a:off x="4552248" y="4820352"/>
              <a:ext cx="1206654" cy="1776750"/>
              <a:chOff x="4697946" y="7696200"/>
              <a:chExt cx="1510244" cy="1752600"/>
            </a:xfrm>
            <a:solidFill>
              <a:srgbClr val="00B050"/>
            </a:solidFill>
          </p:grpSpPr>
          <p:grpSp>
            <p:nvGrpSpPr>
              <p:cNvPr id="262" name="Group 261"/>
              <p:cNvGrpSpPr/>
              <p:nvPr/>
            </p:nvGrpSpPr>
            <p:grpSpPr>
              <a:xfrm>
                <a:off x="4697946" y="7696200"/>
                <a:ext cx="1152514" cy="228600"/>
                <a:chOff x="5476886" y="3962400"/>
                <a:chExt cx="1152514" cy="228600"/>
              </a:xfrm>
              <a:grpFill/>
            </p:grpSpPr>
            <p:sp>
              <p:nvSpPr>
                <p:cNvPr id="290" name="Oval 289"/>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3" name="Group 262"/>
              <p:cNvGrpSpPr/>
              <p:nvPr/>
            </p:nvGrpSpPr>
            <p:grpSpPr>
              <a:xfrm>
                <a:off x="4697946" y="8077200"/>
                <a:ext cx="1152514" cy="228600"/>
                <a:chOff x="5476886" y="3962400"/>
                <a:chExt cx="1152514" cy="228600"/>
              </a:xfrm>
              <a:grpFill/>
            </p:grpSpPr>
            <p:sp>
              <p:nvSpPr>
                <p:cNvPr id="286" name="Oval 285"/>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Group 263"/>
              <p:cNvGrpSpPr/>
              <p:nvPr/>
            </p:nvGrpSpPr>
            <p:grpSpPr>
              <a:xfrm>
                <a:off x="4707460" y="8458200"/>
                <a:ext cx="1152514" cy="228600"/>
                <a:chOff x="5476886" y="3962400"/>
                <a:chExt cx="1152514" cy="228600"/>
              </a:xfrm>
              <a:grpFill/>
            </p:grpSpPr>
            <p:sp>
              <p:nvSpPr>
                <p:cNvPr id="282" name="Oval 281"/>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5" name="Group 264"/>
              <p:cNvGrpSpPr/>
              <p:nvPr/>
            </p:nvGrpSpPr>
            <p:grpSpPr>
              <a:xfrm>
                <a:off x="4707460" y="8839200"/>
                <a:ext cx="1483790" cy="228600"/>
                <a:chOff x="4707460" y="8839200"/>
                <a:chExt cx="1483790" cy="228600"/>
              </a:xfrm>
              <a:grpFill/>
            </p:grpSpPr>
            <p:grpSp>
              <p:nvGrpSpPr>
                <p:cNvPr id="276" name="Group 275"/>
                <p:cNvGrpSpPr/>
                <p:nvPr/>
              </p:nvGrpSpPr>
              <p:grpSpPr>
                <a:xfrm>
                  <a:off x="4707460" y="8839200"/>
                  <a:ext cx="1152514" cy="228600"/>
                  <a:chOff x="5476886" y="3962400"/>
                  <a:chExt cx="1152514" cy="228600"/>
                </a:xfrm>
                <a:grpFill/>
              </p:grpSpPr>
              <p:sp>
                <p:nvSpPr>
                  <p:cNvPr id="278" name="Oval 277"/>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7" name="Oval 276"/>
                <p:cNvSpPr/>
                <p:nvPr/>
              </p:nvSpPr>
              <p:spPr>
                <a:xfrm>
                  <a:off x="5966826" y="8839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6" name="Group 265"/>
              <p:cNvGrpSpPr/>
              <p:nvPr/>
            </p:nvGrpSpPr>
            <p:grpSpPr>
              <a:xfrm>
                <a:off x="4724400" y="9220200"/>
                <a:ext cx="1483790" cy="228600"/>
                <a:chOff x="4707460" y="8839200"/>
                <a:chExt cx="1483790" cy="228600"/>
              </a:xfrm>
              <a:grpFill/>
            </p:grpSpPr>
            <p:grpSp>
              <p:nvGrpSpPr>
                <p:cNvPr id="270" name="Group 269"/>
                <p:cNvGrpSpPr/>
                <p:nvPr/>
              </p:nvGrpSpPr>
              <p:grpSpPr>
                <a:xfrm>
                  <a:off x="4707460" y="8839200"/>
                  <a:ext cx="1152514" cy="228600"/>
                  <a:chOff x="5476886" y="3962400"/>
                  <a:chExt cx="1152514" cy="228600"/>
                </a:xfrm>
                <a:grpFill/>
              </p:grpSpPr>
              <p:sp>
                <p:nvSpPr>
                  <p:cNvPr id="272" name="Oval 271"/>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1" name="Oval 270"/>
                <p:cNvSpPr/>
                <p:nvPr/>
              </p:nvSpPr>
              <p:spPr>
                <a:xfrm>
                  <a:off x="5966826" y="8839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7" name="Oval 266"/>
              <p:cNvSpPr/>
              <p:nvPr/>
            </p:nvSpPr>
            <p:spPr>
              <a:xfrm>
                <a:off x="5957312" y="7696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p:cNvSpPr/>
              <p:nvPr/>
            </p:nvSpPr>
            <p:spPr>
              <a:xfrm>
                <a:off x="5957312" y="8077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p:cNvSpPr/>
              <p:nvPr/>
            </p:nvSpPr>
            <p:spPr>
              <a:xfrm>
                <a:off x="5966826" y="8458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4" name="Group 293"/>
            <p:cNvGrpSpPr/>
            <p:nvPr/>
          </p:nvGrpSpPr>
          <p:grpSpPr>
            <a:xfrm rot="5400000">
              <a:off x="2571048" y="4820352"/>
              <a:ext cx="1206654" cy="1776750"/>
              <a:chOff x="4697946" y="7696200"/>
              <a:chExt cx="1510244" cy="1752600"/>
            </a:xfrm>
            <a:solidFill>
              <a:srgbClr val="00B050"/>
            </a:solidFill>
          </p:grpSpPr>
          <p:grpSp>
            <p:nvGrpSpPr>
              <p:cNvPr id="295" name="Group 294"/>
              <p:cNvGrpSpPr/>
              <p:nvPr/>
            </p:nvGrpSpPr>
            <p:grpSpPr>
              <a:xfrm>
                <a:off x="4697946" y="7696200"/>
                <a:ext cx="1152514" cy="228600"/>
                <a:chOff x="5476886" y="3962400"/>
                <a:chExt cx="1152514" cy="228600"/>
              </a:xfrm>
              <a:grpFill/>
            </p:grpSpPr>
            <p:sp>
              <p:nvSpPr>
                <p:cNvPr id="323" name="Oval 322"/>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6" name="Group 295"/>
              <p:cNvGrpSpPr/>
              <p:nvPr/>
            </p:nvGrpSpPr>
            <p:grpSpPr>
              <a:xfrm>
                <a:off x="4697946" y="8077200"/>
                <a:ext cx="1152514" cy="228600"/>
                <a:chOff x="5476886" y="3962400"/>
                <a:chExt cx="1152514" cy="228600"/>
              </a:xfrm>
              <a:grpFill/>
            </p:grpSpPr>
            <p:sp>
              <p:nvSpPr>
                <p:cNvPr id="319" name="Oval 318"/>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296"/>
              <p:cNvGrpSpPr/>
              <p:nvPr/>
            </p:nvGrpSpPr>
            <p:grpSpPr>
              <a:xfrm>
                <a:off x="4707460" y="8458200"/>
                <a:ext cx="1152514" cy="228600"/>
                <a:chOff x="5476886" y="3962400"/>
                <a:chExt cx="1152514" cy="228600"/>
              </a:xfrm>
              <a:grpFill/>
            </p:grpSpPr>
            <p:sp>
              <p:nvSpPr>
                <p:cNvPr id="315" name="Oval 314"/>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8" name="Group 297"/>
              <p:cNvGrpSpPr/>
              <p:nvPr/>
            </p:nvGrpSpPr>
            <p:grpSpPr>
              <a:xfrm>
                <a:off x="4707460" y="8839200"/>
                <a:ext cx="1483790" cy="228600"/>
                <a:chOff x="4707460" y="8839200"/>
                <a:chExt cx="1483790" cy="228600"/>
              </a:xfrm>
              <a:grpFill/>
            </p:grpSpPr>
            <p:grpSp>
              <p:nvGrpSpPr>
                <p:cNvPr id="309" name="Group 308"/>
                <p:cNvGrpSpPr/>
                <p:nvPr/>
              </p:nvGrpSpPr>
              <p:grpSpPr>
                <a:xfrm>
                  <a:off x="4707460" y="8839200"/>
                  <a:ext cx="1152514" cy="228600"/>
                  <a:chOff x="5476886" y="3962400"/>
                  <a:chExt cx="1152514" cy="228600"/>
                </a:xfrm>
                <a:grpFill/>
              </p:grpSpPr>
              <p:sp>
                <p:nvSpPr>
                  <p:cNvPr id="311" name="Oval 310"/>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0" name="Oval 309"/>
                <p:cNvSpPr/>
                <p:nvPr/>
              </p:nvSpPr>
              <p:spPr>
                <a:xfrm>
                  <a:off x="5966826" y="8839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9" name="Group 298"/>
              <p:cNvGrpSpPr/>
              <p:nvPr/>
            </p:nvGrpSpPr>
            <p:grpSpPr>
              <a:xfrm>
                <a:off x="4724400" y="9220200"/>
                <a:ext cx="1483790" cy="228600"/>
                <a:chOff x="4707460" y="8839200"/>
                <a:chExt cx="1483790" cy="228600"/>
              </a:xfrm>
              <a:grpFill/>
            </p:grpSpPr>
            <p:grpSp>
              <p:nvGrpSpPr>
                <p:cNvPr id="303" name="Group 302"/>
                <p:cNvGrpSpPr/>
                <p:nvPr/>
              </p:nvGrpSpPr>
              <p:grpSpPr>
                <a:xfrm>
                  <a:off x="4707460" y="8839200"/>
                  <a:ext cx="1152514" cy="228600"/>
                  <a:chOff x="5476886" y="3962400"/>
                  <a:chExt cx="1152514" cy="228600"/>
                </a:xfrm>
                <a:grpFill/>
              </p:grpSpPr>
              <p:sp>
                <p:nvSpPr>
                  <p:cNvPr id="305" name="Oval 304"/>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4" name="Oval 303"/>
                <p:cNvSpPr/>
                <p:nvPr/>
              </p:nvSpPr>
              <p:spPr>
                <a:xfrm>
                  <a:off x="5966826" y="8839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0" name="Oval 299"/>
              <p:cNvSpPr/>
              <p:nvPr/>
            </p:nvSpPr>
            <p:spPr>
              <a:xfrm>
                <a:off x="5957312" y="7696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p:cNvSpPr/>
              <p:nvPr/>
            </p:nvSpPr>
            <p:spPr>
              <a:xfrm>
                <a:off x="5957312" y="8077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p:cNvSpPr/>
              <p:nvPr/>
            </p:nvSpPr>
            <p:spPr>
              <a:xfrm>
                <a:off x="5966826" y="8458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7" name="Group 326"/>
            <p:cNvGrpSpPr/>
            <p:nvPr/>
          </p:nvGrpSpPr>
          <p:grpSpPr>
            <a:xfrm rot="5400000">
              <a:off x="589848" y="4820352"/>
              <a:ext cx="1206654" cy="1776750"/>
              <a:chOff x="4697946" y="7696200"/>
              <a:chExt cx="1510244" cy="1752600"/>
            </a:xfrm>
            <a:solidFill>
              <a:srgbClr val="00B050"/>
            </a:solidFill>
          </p:grpSpPr>
          <p:grpSp>
            <p:nvGrpSpPr>
              <p:cNvPr id="328" name="Group 327"/>
              <p:cNvGrpSpPr/>
              <p:nvPr/>
            </p:nvGrpSpPr>
            <p:grpSpPr>
              <a:xfrm>
                <a:off x="4697946" y="7696200"/>
                <a:ext cx="1152514" cy="228600"/>
                <a:chOff x="5476886" y="3962400"/>
                <a:chExt cx="1152514" cy="228600"/>
              </a:xfrm>
              <a:grpFill/>
            </p:grpSpPr>
            <p:sp>
              <p:nvSpPr>
                <p:cNvPr id="356" name="Oval 355"/>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9" name="Group 328"/>
              <p:cNvGrpSpPr/>
              <p:nvPr/>
            </p:nvGrpSpPr>
            <p:grpSpPr>
              <a:xfrm>
                <a:off x="4697946" y="8077200"/>
                <a:ext cx="1152514" cy="228600"/>
                <a:chOff x="5476886" y="3962400"/>
                <a:chExt cx="1152514" cy="228600"/>
              </a:xfrm>
              <a:grpFill/>
            </p:grpSpPr>
            <p:sp>
              <p:nvSpPr>
                <p:cNvPr id="352" name="Oval 351"/>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0" name="Group 329"/>
              <p:cNvGrpSpPr/>
              <p:nvPr/>
            </p:nvGrpSpPr>
            <p:grpSpPr>
              <a:xfrm>
                <a:off x="4707460" y="8458200"/>
                <a:ext cx="1152514" cy="228600"/>
                <a:chOff x="5476886" y="3962400"/>
                <a:chExt cx="1152514" cy="228600"/>
              </a:xfrm>
              <a:grpFill/>
            </p:grpSpPr>
            <p:sp>
              <p:nvSpPr>
                <p:cNvPr id="348" name="Oval 347"/>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1" name="Group 330"/>
              <p:cNvGrpSpPr/>
              <p:nvPr/>
            </p:nvGrpSpPr>
            <p:grpSpPr>
              <a:xfrm>
                <a:off x="4707460" y="8839200"/>
                <a:ext cx="1483790" cy="228600"/>
                <a:chOff x="4707460" y="8839200"/>
                <a:chExt cx="1483790" cy="228600"/>
              </a:xfrm>
              <a:grpFill/>
            </p:grpSpPr>
            <p:grpSp>
              <p:nvGrpSpPr>
                <p:cNvPr id="342" name="Group 341"/>
                <p:cNvGrpSpPr/>
                <p:nvPr/>
              </p:nvGrpSpPr>
              <p:grpSpPr>
                <a:xfrm>
                  <a:off x="4707460" y="8839200"/>
                  <a:ext cx="1152514" cy="228600"/>
                  <a:chOff x="5476886" y="3962400"/>
                  <a:chExt cx="1152514" cy="228600"/>
                </a:xfrm>
                <a:grpFill/>
              </p:grpSpPr>
              <p:sp>
                <p:nvSpPr>
                  <p:cNvPr id="344" name="Oval 343"/>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3" name="Oval 342"/>
                <p:cNvSpPr/>
                <p:nvPr/>
              </p:nvSpPr>
              <p:spPr>
                <a:xfrm>
                  <a:off x="5966826" y="8839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2" name="Group 331"/>
              <p:cNvGrpSpPr/>
              <p:nvPr/>
            </p:nvGrpSpPr>
            <p:grpSpPr>
              <a:xfrm>
                <a:off x="4724400" y="9220200"/>
                <a:ext cx="1483790" cy="228600"/>
                <a:chOff x="4707460" y="8839200"/>
                <a:chExt cx="1483790" cy="228600"/>
              </a:xfrm>
              <a:grpFill/>
            </p:grpSpPr>
            <p:grpSp>
              <p:nvGrpSpPr>
                <p:cNvPr id="336" name="Group 335"/>
                <p:cNvGrpSpPr/>
                <p:nvPr/>
              </p:nvGrpSpPr>
              <p:grpSpPr>
                <a:xfrm>
                  <a:off x="4707460" y="8839200"/>
                  <a:ext cx="1152514" cy="228600"/>
                  <a:chOff x="5476886" y="3962400"/>
                  <a:chExt cx="1152514" cy="228600"/>
                </a:xfrm>
                <a:grpFill/>
              </p:grpSpPr>
              <p:sp>
                <p:nvSpPr>
                  <p:cNvPr id="338" name="Oval 337"/>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7" name="Oval 336"/>
                <p:cNvSpPr/>
                <p:nvPr/>
              </p:nvSpPr>
              <p:spPr>
                <a:xfrm>
                  <a:off x="5966826" y="8839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3" name="Oval 332"/>
              <p:cNvSpPr/>
              <p:nvPr/>
            </p:nvSpPr>
            <p:spPr>
              <a:xfrm>
                <a:off x="5957312" y="7696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p:cNvSpPr/>
              <p:nvPr/>
            </p:nvSpPr>
            <p:spPr>
              <a:xfrm>
                <a:off x="5957312" y="8077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p:cNvSpPr/>
              <p:nvPr/>
            </p:nvSpPr>
            <p:spPr>
              <a:xfrm>
                <a:off x="5966826" y="8458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p:cNvGrpSpPr/>
          <p:nvPr/>
        </p:nvGrpSpPr>
        <p:grpSpPr>
          <a:xfrm>
            <a:off x="457200" y="4114800"/>
            <a:ext cx="8382000" cy="762000"/>
            <a:chOff x="457200" y="4267200"/>
            <a:chExt cx="8382000" cy="762000"/>
          </a:xfrm>
        </p:grpSpPr>
        <p:grpSp>
          <p:nvGrpSpPr>
            <p:cNvPr id="18" name="Group 17"/>
            <p:cNvGrpSpPr/>
            <p:nvPr/>
          </p:nvGrpSpPr>
          <p:grpSpPr>
            <a:xfrm>
              <a:off x="457200" y="4267200"/>
              <a:ext cx="1752600" cy="762000"/>
              <a:chOff x="457200" y="4267200"/>
              <a:chExt cx="1752600" cy="762000"/>
            </a:xfrm>
          </p:grpSpPr>
          <p:sp>
            <p:nvSpPr>
              <p:cNvPr id="71" name="TextBox 70"/>
              <p:cNvSpPr txBox="1"/>
              <p:nvPr/>
            </p:nvSpPr>
            <p:spPr>
              <a:xfrm>
                <a:off x="457200" y="4267200"/>
                <a:ext cx="1752600" cy="461665"/>
              </a:xfrm>
              <a:prstGeom prst="rect">
                <a:avLst/>
              </a:prstGeom>
              <a:noFill/>
              <a:ln>
                <a:noFill/>
              </a:ln>
            </p:spPr>
            <p:txBody>
              <a:bodyPr wrap="square" rtlCol="0">
                <a:spAutoFit/>
              </a:bodyPr>
              <a:lstStyle>
                <a:defPPr>
                  <a:defRPr lang="en-US"/>
                </a:defPPr>
                <a:lvl1pPr>
                  <a:defRPr sz="2400" b="1">
                    <a:solidFill>
                      <a:srgbClr val="FF0000"/>
                    </a:solidFill>
                  </a:defRPr>
                </a:lvl1pPr>
              </a:lstStyle>
              <a:p>
                <a:r>
                  <a:rPr lang="en-US" dirty="0" err="1"/>
                  <a:t>fg</a:t>
                </a:r>
                <a:r>
                  <a:rPr lang="en-US" dirty="0"/>
                  <a:t>/</a:t>
                </a:r>
                <a:r>
                  <a:rPr lang="en-US" dirty="0" err="1"/>
                  <a:t>bg</a:t>
                </a:r>
                <a:r>
                  <a:rPr lang="en-US" dirty="0"/>
                  <a:t> votes</a:t>
                </a:r>
              </a:p>
            </p:txBody>
          </p:sp>
          <p:sp>
            <p:nvSpPr>
              <p:cNvPr id="75" name="Down Arrow 74"/>
              <p:cNvSpPr/>
              <p:nvPr/>
            </p:nvSpPr>
            <p:spPr>
              <a:xfrm>
                <a:off x="1031760" y="4648200"/>
                <a:ext cx="260340" cy="38100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438400" y="4267200"/>
              <a:ext cx="1752600" cy="762000"/>
              <a:chOff x="2438400" y="4267200"/>
              <a:chExt cx="1752600" cy="762000"/>
            </a:xfrm>
          </p:grpSpPr>
          <p:sp>
            <p:nvSpPr>
              <p:cNvPr id="85" name="TextBox 84"/>
              <p:cNvSpPr txBox="1"/>
              <p:nvPr/>
            </p:nvSpPr>
            <p:spPr>
              <a:xfrm>
                <a:off x="2438400" y="4267200"/>
                <a:ext cx="1752600" cy="461665"/>
              </a:xfrm>
              <a:prstGeom prst="rect">
                <a:avLst/>
              </a:prstGeom>
              <a:noFill/>
              <a:ln>
                <a:noFill/>
              </a:ln>
            </p:spPr>
            <p:txBody>
              <a:bodyPr wrap="square" rtlCol="0">
                <a:spAutoFit/>
              </a:bodyPr>
              <a:lstStyle>
                <a:defPPr>
                  <a:defRPr lang="en-US"/>
                </a:defPPr>
                <a:lvl1pPr>
                  <a:defRPr sz="2400" b="1">
                    <a:solidFill>
                      <a:srgbClr val="FF0000"/>
                    </a:solidFill>
                  </a:defRPr>
                </a:lvl1pPr>
              </a:lstStyle>
              <a:p>
                <a:r>
                  <a:rPr lang="en-US" dirty="0" err="1"/>
                  <a:t>fg</a:t>
                </a:r>
                <a:r>
                  <a:rPr lang="en-US" dirty="0"/>
                  <a:t>/</a:t>
                </a:r>
                <a:r>
                  <a:rPr lang="en-US" dirty="0" err="1"/>
                  <a:t>bg</a:t>
                </a:r>
                <a:r>
                  <a:rPr lang="en-US" dirty="0"/>
                  <a:t> votes</a:t>
                </a:r>
              </a:p>
            </p:txBody>
          </p:sp>
          <p:sp>
            <p:nvSpPr>
              <p:cNvPr id="86" name="Down Arrow 85"/>
              <p:cNvSpPr/>
              <p:nvPr/>
            </p:nvSpPr>
            <p:spPr>
              <a:xfrm>
                <a:off x="3012960" y="4648200"/>
                <a:ext cx="260340" cy="38100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4495800" y="4267200"/>
              <a:ext cx="1752600" cy="762000"/>
              <a:chOff x="457200" y="4267200"/>
              <a:chExt cx="1752600" cy="762000"/>
            </a:xfrm>
          </p:grpSpPr>
          <p:sp>
            <p:nvSpPr>
              <p:cNvPr id="95" name="TextBox 94"/>
              <p:cNvSpPr txBox="1"/>
              <p:nvPr/>
            </p:nvSpPr>
            <p:spPr>
              <a:xfrm>
                <a:off x="457200" y="4267200"/>
                <a:ext cx="1752600" cy="461665"/>
              </a:xfrm>
              <a:prstGeom prst="rect">
                <a:avLst/>
              </a:prstGeom>
              <a:noFill/>
              <a:ln>
                <a:noFill/>
              </a:ln>
            </p:spPr>
            <p:txBody>
              <a:bodyPr wrap="square" rtlCol="0">
                <a:spAutoFit/>
              </a:bodyPr>
              <a:lstStyle>
                <a:defPPr>
                  <a:defRPr lang="en-US"/>
                </a:defPPr>
                <a:lvl1pPr>
                  <a:defRPr sz="2400" b="1">
                    <a:solidFill>
                      <a:srgbClr val="FF0000"/>
                    </a:solidFill>
                  </a:defRPr>
                </a:lvl1pPr>
              </a:lstStyle>
              <a:p>
                <a:r>
                  <a:rPr lang="en-US" dirty="0" err="1"/>
                  <a:t>fg</a:t>
                </a:r>
                <a:r>
                  <a:rPr lang="en-US" dirty="0"/>
                  <a:t>/</a:t>
                </a:r>
                <a:r>
                  <a:rPr lang="en-US" dirty="0" err="1"/>
                  <a:t>bg</a:t>
                </a:r>
                <a:r>
                  <a:rPr lang="en-US" dirty="0"/>
                  <a:t> votes</a:t>
                </a:r>
              </a:p>
            </p:txBody>
          </p:sp>
          <p:sp>
            <p:nvSpPr>
              <p:cNvPr id="96" name="Down Arrow 95"/>
              <p:cNvSpPr/>
              <p:nvPr/>
            </p:nvSpPr>
            <p:spPr>
              <a:xfrm>
                <a:off x="1031760" y="4648200"/>
                <a:ext cx="260340" cy="38100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p:cNvGrpSpPr/>
            <p:nvPr/>
          </p:nvGrpSpPr>
          <p:grpSpPr>
            <a:xfrm>
              <a:off x="7086600" y="4267200"/>
              <a:ext cx="1752600" cy="762000"/>
              <a:chOff x="457200" y="4267200"/>
              <a:chExt cx="1752600" cy="762000"/>
            </a:xfrm>
          </p:grpSpPr>
          <p:sp>
            <p:nvSpPr>
              <p:cNvPr id="98" name="TextBox 97"/>
              <p:cNvSpPr txBox="1"/>
              <p:nvPr/>
            </p:nvSpPr>
            <p:spPr>
              <a:xfrm>
                <a:off x="457200" y="4267200"/>
                <a:ext cx="1752600" cy="461665"/>
              </a:xfrm>
              <a:prstGeom prst="rect">
                <a:avLst/>
              </a:prstGeom>
              <a:noFill/>
              <a:ln>
                <a:noFill/>
              </a:ln>
            </p:spPr>
            <p:txBody>
              <a:bodyPr wrap="square" rtlCol="0">
                <a:spAutoFit/>
              </a:bodyPr>
              <a:lstStyle>
                <a:defPPr>
                  <a:defRPr lang="en-US"/>
                </a:defPPr>
                <a:lvl1pPr>
                  <a:defRPr sz="2400" b="1">
                    <a:solidFill>
                      <a:srgbClr val="FF0000"/>
                    </a:solidFill>
                  </a:defRPr>
                </a:lvl1pPr>
              </a:lstStyle>
              <a:p>
                <a:r>
                  <a:rPr lang="en-US" dirty="0" err="1"/>
                  <a:t>fg</a:t>
                </a:r>
                <a:r>
                  <a:rPr lang="en-US" dirty="0"/>
                  <a:t>/</a:t>
                </a:r>
                <a:r>
                  <a:rPr lang="en-US" dirty="0" err="1"/>
                  <a:t>bg</a:t>
                </a:r>
                <a:r>
                  <a:rPr lang="en-US" dirty="0"/>
                  <a:t> votes</a:t>
                </a:r>
              </a:p>
            </p:txBody>
          </p:sp>
          <p:sp>
            <p:nvSpPr>
              <p:cNvPr id="99" name="Down Arrow 98"/>
              <p:cNvSpPr/>
              <p:nvPr/>
            </p:nvSpPr>
            <p:spPr>
              <a:xfrm>
                <a:off x="1031760" y="4648200"/>
                <a:ext cx="260340" cy="38100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2" name="Curved Up Arrow 361"/>
          <p:cNvSpPr/>
          <p:nvPr/>
        </p:nvSpPr>
        <p:spPr>
          <a:xfrm flipH="1">
            <a:off x="1429995" y="5913717"/>
            <a:ext cx="1524000" cy="45943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3" name="Curved Up Arrow 362"/>
          <p:cNvSpPr/>
          <p:nvPr/>
        </p:nvSpPr>
        <p:spPr>
          <a:xfrm>
            <a:off x="3030195" y="5910107"/>
            <a:ext cx="1365111" cy="45943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4" name="TextBox 363"/>
          <p:cNvSpPr txBox="1"/>
          <p:nvPr/>
        </p:nvSpPr>
        <p:spPr>
          <a:xfrm>
            <a:off x="540654" y="6248400"/>
            <a:ext cx="4901094" cy="461665"/>
          </a:xfrm>
          <a:prstGeom prst="rect">
            <a:avLst/>
          </a:prstGeom>
          <a:noFill/>
        </p:spPr>
        <p:txBody>
          <a:bodyPr wrap="square" rtlCol="0">
            <a:spAutoFit/>
          </a:bodyPr>
          <a:lstStyle>
            <a:defPPr>
              <a:defRPr lang="en-US"/>
            </a:defPPr>
            <a:lvl1pPr algn="ctr">
              <a:defRPr sz="2000" b="1">
                <a:solidFill>
                  <a:schemeClr val="tx2"/>
                </a:solidFill>
              </a:defRPr>
            </a:lvl1pPr>
          </a:lstStyle>
          <a:p>
            <a:r>
              <a:rPr lang="en-US" sz="2400" dirty="0" smtClean="0">
                <a:solidFill>
                  <a:srgbClr val="FF0000"/>
                </a:solidFill>
              </a:rPr>
              <a:t>Propagate information </a:t>
            </a:r>
          </a:p>
        </p:txBody>
      </p:sp>
      <p:cxnSp>
        <p:nvCxnSpPr>
          <p:cNvPr id="27" name="Straight Connector 26"/>
          <p:cNvCxnSpPr/>
          <p:nvPr/>
        </p:nvCxnSpPr>
        <p:spPr>
          <a:xfrm>
            <a:off x="10668000" y="17526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85801" y="-762000"/>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36509078"/>
      </p:ext>
    </p:extLst>
  </p:cSld>
  <p:clrMapOvr>
    <a:masterClrMapping/>
  </p:clrMapOvr>
  <mc:AlternateContent xmlns:mc="http://schemas.openxmlformats.org/markup-compatibility/2006" xmlns:p14="http://schemas.microsoft.com/office/powerpoint/2010/main">
    <mc:Choice Requires="p14">
      <p:transition spd="slow" p14:dur="2000" advTm="63538"/>
    </mc:Choice>
    <mc:Fallback xmlns="">
      <p:transition spd="slow" advTm="635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wipe(left)">
                                      <p:cBhvr>
                                        <p:cTn id="11" dur="500"/>
                                        <p:tgtEl>
                                          <p:spTgt spid="1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down)">
                                      <p:cBhvr>
                                        <p:cTn id="19" dur="500"/>
                                        <p:tgtEl>
                                          <p:spTgt spid="5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left)">
                                      <p:cBhvr>
                                        <p:cTn id="23" dur="500"/>
                                        <p:tgtEl>
                                          <p:spTgt spid="49"/>
                                        </p:tgtEl>
                                      </p:cBhvr>
                                    </p:animEffect>
                                  </p:childTnLst>
                                </p:cTn>
                              </p:par>
                            </p:childTnLst>
                          </p:cTn>
                        </p:par>
                        <p:par>
                          <p:cTn id="24" fill="hold">
                            <p:stCondLst>
                              <p:cond delay="1000"/>
                            </p:stCondLst>
                            <p:childTnLst>
                              <p:par>
                                <p:cTn id="25" presetID="10" presetClass="exit" presetSubtype="0" fill="hold" nodeType="afterEffect">
                                  <p:stCondLst>
                                    <p:cond delay="0"/>
                                  </p:stCondLst>
                                  <p:childTnLst>
                                    <p:animEffect transition="out" filter="fade">
                                      <p:cBhvr>
                                        <p:cTn id="26" dur="500"/>
                                        <p:tgtEl>
                                          <p:spTgt spid="50"/>
                                        </p:tgtEl>
                                      </p:cBhvr>
                                    </p:animEffect>
                                    <p:set>
                                      <p:cBhvr>
                                        <p:cTn id="27" dur="1" fill="hold">
                                          <p:stCondLst>
                                            <p:cond delay="499"/>
                                          </p:stCondLst>
                                        </p:cTn>
                                        <p:tgtEl>
                                          <p:spTgt spid="50"/>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mediacall" presetSubtype="0" fill="hold" nodeType="withEffect">
                                  <p:stCondLst>
                                    <p:cond delay="0"/>
                                  </p:stCondLst>
                                  <p:childTnLst>
                                    <p:cmd type="call" cmd="playFrom(0.0)">
                                      <p:cBhvr>
                                        <p:cTn id="40" dur="4700" fill="hold"/>
                                        <p:tgtEl>
                                          <p:spTgt spid="8"/>
                                        </p:tgtEl>
                                      </p:cBhvr>
                                    </p:cmd>
                                  </p:childTnLst>
                                </p:cTn>
                              </p:par>
                              <p:par>
                                <p:cTn id="41" presetID="1" presetClass="mediacall" presetSubtype="0" fill="hold" nodeType="withEffect">
                                  <p:stCondLst>
                                    <p:cond delay="0"/>
                                  </p:stCondLst>
                                  <p:childTnLst>
                                    <p:cmd type="call" cmd="playFrom(0.0)">
                                      <p:cBhvr>
                                        <p:cTn id="42" dur="4700" fill="hold"/>
                                        <p:tgtEl>
                                          <p:spTgt spid="11"/>
                                        </p:tgtEl>
                                      </p:cBhvr>
                                    </p:cmd>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27"/>
                                        </p:tgtEl>
                                        <p:attrNameLst>
                                          <p:attrName>style.visibility</p:attrName>
                                        </p:attrNameLst>
                                      </p:cBhvr>
                                      <p:to>
                                        <p:strVal val="visible"/>
                                      </p:to>
                                    </p:set>
                                    <p:animEffect transition="in" filter="fade">
                                      <p:cBhvr>
                                        <p:cTn id="47" dur="500"/>
                                        <p:tgtEl>
                                          <p:spTgt spid="1027"/>
                                        </p:tgtEl>
                                      </p:cBhvr>
                                    </p:animEffect>
                                  </p:childTnLst>
                                </p:cTn>
                              </p:par>
                              <p:par>
                                <p:cTn id="48" presetID="10" presetClass="entr" presetSubtype="0" fill="hold" nodeType="withEffect">
                                  <p:stCondLst>
                                    <p:cond delay="0"/>
                                  </p:stCondLst>
                                  <p:childTnLst>
                                    <p:set>
                                      <p:cBhvr>
                                        <p:cTn id="49" dur="1" fill="hold">
                                          <p:stCondLst>
                                            <p:cond delay="0"/>
                                          </p:stCondLst>
                                        </p:cTn>
                                        <p:tgtEl>
                                          <p:spTgt spid="1028"/>
                                        </p:tgtEl>
                                        <p:attrNameLst>
                                          <p:attrName>style.visibility</p:attrName>
                                        </p:attrNameLst>
                                      </p:cBhvr>
                                      <p:to>
                                        <p:strVal val="visible"/>
                                      </p:to>
                                    </p:set>
                                    <p:animEffect transition="in" filter="fade">
                                      <p:cBhvr>
                                        <p:cTn id="50" dur="500"/>
                                        <p:tgtEl>
                                          <p:spTgt spid="1028"/>
                                        </p:tgtEl>
                                      </p:cBhvr>
                                    </p:animEffect>
                                  </p:childTnLst>
                                </p:cTn>
                              </p:par>
                              <p:par>
                                <p:cTn id="51" presetID="22" presetClass="entr" presetSubtype="1"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up)">
                                      <p:cBhvr>
                                        <p:cTn id="53" dur="250"/>
                                        <p:tgtEl>
                                          <p:spTgt spid="13"/>
                                        </p:tgtEl>
                                      </p:cBhvr>
                                    </p:animEffect>
                                  </p:childTnLst>
                                </p:cTn>
                              </p:par>
                            </p:childTnLst>
                          </p:cTn>
                        </p:par>
                        <p:par>
                          <p:cTn id="54" fill="hold">
                            <p:stCondLst>
                              <p:cond delay="500"/>
                            </p:stCondLst>
                            <p:childTnLst>
                              <p:par>
                                <p:cTn id="55" presetID="22" presetClass="entr" presetSubtype="1" fill="hold" nodeType="afterEffect">
                                  <p:stCondLst>
                                    <p:cond delay="0"/>
                                  </p:stCondLst>
                                  <p:childTnLst>
                                    <p:set>
                                      <p:cBhvr>
                                        <p:cTn id="56" dur="1" fill="hold">
                                          <p:stCondLst>
                                            <p:cond delay="0"/>
                                          </p:stCondLst>
                                        </p:cTn>
                                        <p:tgtEl>
                                          <p:spTgt spid="504"/>
                                        </p:tgtEl>
                                        <p:attrNameLst>
                                          <p:attrName>style.visibility</p:attrName>
                                        </p:attrNameLst>
                                      </p:cBhvr>
                                      <p:to>
                                        <p:strVal val="visible"/>
                                      </p:to>
                                    </p:set>
                                    <p:animEffect transition="in" filter="wipe(up)">
                                      <p:cBhvr>
                                        <p:cTn id="57" dur="250"/>
                                        <p:tgtEl>
                                          <p:spTgt spid="50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left)">
                                      <p:cBhvr>
                                        <p:cTn id="62" dur="500"/>
                                        <p:tgtEl>
                                          <p:spTgt spid="5"/>
                                        </p:tgtEl>
                                      </p:cBhvr>
                                    </p:animEffect>
                                  </p:childTnLst>
                                </p:cTn>
                              </p:par>
                            </p:childTnLst>
                          </p:cTn>
                        </p:par>
                        <p:par>
                          <p:cTn id="63" fill="hold">
                            <p:stCondLst>
                              <p:cond delay="500"/>
                            </p:stCondLst>
                            <p:childTnLst>
                              <p:par>
                                <p:cTn id="64" presetID="22" presetClass="entr" presetSubtype="8" fill="hold" nodeType="afterEffect">
                                  <p:stCondLst>
                                    <p:cond delay="0"/>
                                  </p:stCondLst>
                                  <p:childTnLst>
                                    <p:set>
                                      <p:cBhvr>
                                        <p:cTn id="65" dur="1" fill="hold">
                                          <p:stCondLst>
                                            <p:cond delay="0"/>
                                          </p:stCondLst>
                                        </p:cTn>
                                        <p:tgtEl>
                                          <p:spTgt spid="19">
                                            <p:txEl>
                                              <p:pRg st="0" end="0"/>
                                            </p:txEl>
                                          </p:spTgt>
                                        </p:tgtEl>
                                        <p:attrNameLst>
                                          <p:attrName>style.visibility</p:attrName>
                                        </p:attrNameLst>
                                      </p:cBhvr>
                                      <p:to>
                                        <p:strVal val="visible"/>
                                      </p:to>
                                    </p:set>
                                    <p:animEffect transition="in" filter="wipe(left)">
                                      <p:cBhvr>
                                        <p:cTn id="66" dur="500"/>
                                        <p:tgtEl>
                                          <p:spTgt spid="19">
                                            <p:txEl>
                                              <p:pRg st="0" end="0"/>
                                            </p:txEl>
                                          </p:spTgt>
                                        </p:tgtEl>
                                      </p:cBhvr>
                                    </p:animEffect>
                                  </p:childTnLst>
                                </p:cTn>
                              </p:par>
                            </p:childTnLst>
                          </p:cTn>
                        </p:par>
                        <p:par>
                          <p:cTn id="67" fill="hold">
                            <p:stCondLst>
                              <p:cond delay="1000"/>
                            </p:stCondLst>
                            <p:childTnLst>
                              <p:par>
                                <p:cTn id="68" presetID="22" presetClass="entr" presetSubtype="8" fill="hold" nodeType="afterEffect">
                                  <p:stCondLst>
                                    <p:cond delay="0"/>
                                  </p:stCondLst>
                                  <p:childTnLst>
                                    <p:set>
                                      <p:cBhvr>
                                        <p:cTn id="69" dur="1" fill="hold">
                                          <p:stCondLst>
                                            <p:cond delay="0"/>
                                          </p:stCondLst>
                                        </p:cTn>
                                        <p:tgtEl>
                                          <p:spTgt spid="19">
                                            <p:txEl>
                                              <p:pRg st="1" end="1"/>
                                            </p:txEl>
                                          </p:spTgt>
                                        </p:tgtEl>
                                        <p:attrNameLst>
                                          <p:attrName>style.visibility</p:attrName>
                                        </p:attrNameLst>
                                      </p:cBhvr>
                                      <p:to>
                                        <p:strVal val="visible"/>
                                      </p:to>
                                    </p:set>
                                    <p:animEffect transition="in" filter="wipe(left)">
                                      <p:cBhvr>
                                        <p:cTn id="70" dur="500"/>
                                        <p:tgtEl>
                                          <p:spTgt spid="19">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up)">
                                      <p:cBhvr>
                                        <p:cTn id="79" dur="500"/>
                                        <p:tgtEl>
                                          <p:spTgt spid="12"/>
                                        </p:tgtEl>
                                      </p:cBhvr>
                                    </p:animEffect>
                                  </p:childTnLst>
                                </p:cTn>
                              </p:par>
                            </p:childTnLst>
                          </p:cTn>
                        </p:par>
                        <p:par>
                          <p:cTn id="80" fill="hold">
                            <p:stCondLst>
                              <p:cond delay="500"/>
                            </p:stCondLst>
                            <p:childTnLst>
                              <p:par>
                                <p:cTn id="81" presetID="22" presetClass="entr" presetSubtype="1"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up)">
                                      <p:cBhvr>
                                        <p:cTn id="83" dur="500"/>
                                        <p:tgtEl>
                                          <p:spTgt spid="23"/>
                                        </p:tgtEl>
                                      </p:cBhvr>
                                    </p:animEffect>
                                  </p:childTnLst>
                                </p:cTn>
                              </p:par>
                            </p:childTnLst>
                          </p:cTn>
                        </p:par>
                        <p:par>
                          <p:cTn id="84" fill="hold">
                            <p:stCondLst>
                              <p:cond delay="1000"/>
                            </p:stCondLst>
                            <p:childTnLst>
                              <p:par>
                                <p:cTn id="85" presetID="1" presetClass="entr" presetSubtype="0" fill="hold" nodeType="after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grpId="0" nodeType="clickEffect">
                                  <p:stCondLst>
                                    <p:cond delay="0"/>
                                  </p:stCondLst>
                                  <p:childTnLst>
                                    <p:set>
                                      <p:cBhvr>
                                        <p:cTn id="90" dur="1" fill="hold">
                                          <p:stCondLst>
                                            <p:cond delay="0"/>
                                          </p:stCondLst>
                                        </p:cTn>
                                        <p:tgtEl>
                                          <p:spTgt spid="507"/>
                                        </p:tgtEl>
                                        <p:attrNameLst>
                                          <p:attrName>style.visibility</p:attrName>
                                        </p:attrNameLst>
                                      </p:cBhvr>
                                      <p:to>
                                        <p:strVal val="visible"/>
                                      </p:to>
                                    </p:set>
                                    <p:animEffect transition="in" filter="wipe(up)">
                                      <p:cBhvr>
                                        <p:cTn id="91" dur="500"/>
                                        <p:tgtEl>
                                          <p:spTgt spid="507"/>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506"/>
                                        </p:tgtEl>
                                        <p:attrNameLst>
                                          <p:attrName>style.visibility</p:attrName>
                                        </p:attrNameLst>
                                      </p:cBhvr>
                                      <p:to>
                                        <p:strVal val="visible"/>
                                      </p:to>
                                    </p:set>
                                    <p:animEffect transition="in" filter="wipe(left)">
                                      <p:cBhvr>
                                        <p:cTn id="95" dur="500"/>
                                        <p:tgtEl>
                                          <p:spTgt spid="506"/>
                                        </p:tgtEl>
                                      </p:cBhvr>
                                    </p:animEffect>
                                  </p:childTnLst>
                                </p:cTn>
                              </p:par>
                            </p:childTnLst>
                          </p:cTn>
                        </p:par>
                        <p:par>
                          <p:cTn id="96" fill="hold">
                            <p:stCondLst>
                              <p:cond delay="1000"/>
                            </p:stCondLst>
                            <p:childTnLst>
                              <p:par>
                                <p:cTn id="97" presetID="1" presetClass="entr" presetSubtype="0" fill="hold" nodeType="afterEffect">
                                  <p:stCondLst>
                                    <p:cond delay="0"/>
                                  </p:stCondLst>
                                  <p:childTnLst>
                                    <p:set>
                                      <p:cBhvr>
                                        <p:cTn id="98" dur="1" fill="hold">
                                          <p:stCondLst>
                                            <p:cond delay="0"/>
                                          </p:stCondLst>
                                        </p:cTn>
                                        <p:tgtEl>
                                          <p:spTgt spid="50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20"/>
                                        </p:tgtEl>
                                      </p:cBhvr>
                                    </p:animEffect>
                                    <p:set>
                                      <p:cBhvr>
                                        <p:cTn id="103" dur="1" fill="hold">
                                          <p:stCondLst>
                                            <p:cond delay="499"/>
                                          </p:stCondLst>
                                        </p:cTn>
                                        <p:tgtEl>
                                          <p:spTgt spid="20"/>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2"/>
                                        </p:tgtEl>
                                      </p:cBhvr>
                                    </p:animEffect>
                                    <p:set>
                                      <p:cBhvr>
                                        <p:cTn id="106" dur="1" fill="hold">
                                          <p:stCondLst>
                                            <p:cond delay="499"/>
                                          </p:stCondLst>
                                        </p:cTn>
                                        <p:tgtEl>
                                          <p:spTgt spid="12"/>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23"/>
                                        </p:tgtEl>
                                      </p:cBhvr>
                                    </p:animEffect>
                                    <p:set>
                                      <p:cBhvr>
                                        <p:cTn id="109" dur="1" fill="hold">
                                          <p:stCondLst>
                                            <p:cond delay="499"/>
                                          </p:stCondLst>
                                        </p:cTn>
                                        <p:tgtEl>
                                          <p:spTgt spid="23"/>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21"/>
                                        </p:tgtEl>
                                      </p:cBhvr>
                                    </p:animEffect>
                                    <p:set>
                                      <p:cBhvr>
                                        <p:cTn id="112" dur="1" fill="hold">
                                          <p:stCondLst>
                                            <p:cond delay="499"/>
                                          </p:stCondLst>
                                        </p:cTn>
                                        <p:tgtEl>
                                          <p:spTgt spid="21"/>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507"/>
                                        </p:tgtEl>
                                      </p:cBhvr>
                                    </p:animEffect>
                                    <p:set>
                                      <p:cBhvr>
                                        <p:cTn id="115" dur="1" fill="hold">
                                          <p:stCondLst>
                                            <p:cond delay="499"/>
                                          </p:stCondLst>
                                        </p:cTn>
                                        <p:tgtEl>
                                          <p:spTgt spid="507"/>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506"/>
                                        </p:tgtEl>
                                      </p:cBhvr>
                                    </p:animEffect>
                                    <p:set>
                                      <p:cBhvr>
                                        <p:cTn id="118" dur="1" fill="hold">
                                          <p:stCondLst>
                                            <p:cond delay="499"/>
                                          </p:stCondLst>
                                        </p:cTn>
                                        <p:tgtEl>
                                          <p:spTgt spid="506"/>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505"/>
                                        </p:tgtEl>
                                      </p:cBhvr>
                                    </p:animEffect>
                                    <p:set>
                                      <p:cBhvr>
                                        <p:cTn id="121" dur="1" fill="hold">
                                          <p:stCondLst>
                                            <p:cond delay="499"/>
                                          </p:stCondLst>
                                        </p:cTn>
                                        <p:tgtEl>
                                          <p:spTgt spid="505"/>
                                        </p:tgtEl>
                                        <p:attrNameLst>
                                          <p:attrName>style.visibility</p:attrName>
                                        </p:attrNameLst>
                                      </p:cBhvr>
                                      <p:to>
                                        <p:strVal val="hidden"/>
                                      </p:to>
                                    </p:set>
                                  </p:childTnLst>
                                </p:cTn>
                              </p:par>
                              <p:par>
                                <p:cTn id="122" presetID="1" presetClass="entr" presetSubtype="0" fill="hold" nodeType="withEffect">
                                  <p:stCondLst>
                                    <p:cond delay="0"/>
                                  </p:stCondLst>
                                  <p:childTnLst>
                                    <p:set>
                                      <p:cBhvr>
                                        <p:cTn id="123" dur="1" fill="hold">
                                          <p:stCondLst>
                                            <p:cond delay="0"/>
                                          </p:stCondLst>
                                        </p:cTn>
                                        <p:tgtEl>
                                          <p:spTgt spid="16"/>
                                        </p:tgtEl>
                                        <p:attrNameLst>
                                          <p:attrName>style.visibility</p:attrName>
                                        </p:attrNameLst>
                                      </p:cBhvr>
                                      <p:to>
                                        <p:strVal val="visible"/>
                                      </p:to>
                                    </p:set>
                                  </p:childTnLst>
                                </p:cTn>
                              </p:par>
                              <p:par>
                                <p:cTn id="124" presetID="1" presetClass="mediacall" presetSubtype="0" fill="hold" nodeType="withEffect">
                                  <p:stCondLst>
                                    <p:cond delay="0"/>
                                  </p:stCondLst>
                                  <p:childTnLst>
                                    <p:cmd type="call" cmd="playFrom(0.0)">
                                      <p:cBhvr>
                                        <p:cTn id="125" dur="4337" fill="hold"/>
                                        <p:tgtEl>
                                          <p:spTgt spid="16"/>
                                        </p:tgtEl>
                                      </p:cBhvr>
                                    </p:cmd>
                                  </p:childTnLst>
                                </p:cTn>
                              </p:par>
                              <p:par>
                                <p:cTn id="126" presetID="1" presetClass="entr" presetSubtype="0" fill="hold" nodeType="withEffect">
                                  <p:stCondLst>
                                    <p:cond delay="0"/>
                                  </p:stCondLst>
                                  <p:childTnLst>
                                    <p:set>
                                      <p:cBhvr>
                                        <p:cTn id="127" dur="1" fill="hold">
                                          <p:stCondLst>
                                            <p:cond delay="0"/>
                                          </p:stCondLst>
                                        </p:cTn>
                                        <p:tgtEl>
                                          <p:spTgt spid="508"/>
                                        </p:tgtEl>
                                        <p:attrNameLst>
                                          <p:attrName>style.visibility</p:attrName>
                                        </p:attrNameLst>
                                      </p:cBhvr>
                                      <p:to>
                                        <p:strVal val="visible"/>
                                      </p:to>
                                    </p:set>
                                  </p:childTnLst>
                                </p:cTn>
                              </p:par>
                              <p:par>
                                <p:cTn id="128" presetID="1" presetClass="mediacall" presetSubtype="0" fill="hold" nodeType="withEffect">
                                  <p:stCondLst>
                                    <p:cond delay="0"/>
                                  </p:stCondLst>
                                  <p:childTnLst>
                                    <p:cmd type="call" cmd="playFrom(0.0)">
                                      <p:cBhvr>
                                        <p:cTn id="129" dur="4337" fill="hold"/>
                                        <p:tgtEl>
                                          <p:spTgt spid="508"/>
                                        </p:tgtEl>
                                      </p:cBhvr>
                                    </p:cmd>
                                  </p:childTnLst>
                                </p:cTn>
                              </p:par>
                              <p:par>
                                <p:cTn id="130" presetID="10" presetClass="exit" presetSubtype="0" fill="hold" nodeType="withEffect">
                                  <p:stCondLst>
                                    <p:cond delay="0"/>
                                  </p:stCondLst>
                                  <p:childTnLst>
                                    <p:animEffect transition="out" filter="fade">
                                      <p:cBhvr>
                                        <p:cTn id="131" dur="500"/>
                                        <p:tgtEl>
                                          <p:spTgt spid="504"/>
                                        </p:tgtEl>
                                      </p:cBhvr>
                                    </p:animEffect>
                                    <p:set>
                                      <p:cBhvr>
                                        <p:cTn id="132" dur="1" fill="hold">
                                          <p:stCondLst>
                                            <p:cond delay="499"/>
                                          </p:stCondLst>
                                        </p:cTn>
                                        <p:tgtEl>
                                          <p:spTgt spid="504"/>
                                        </p:tgtEl>
                                        <p:attrNameLst>
                                          <p:attrName>style.visibility</p:attrName>
                                        </p:attrNameLst>
                                      </p:cBhvr>
                                      <p:to>
                                        <p:strVal val="hidden"/>
                                      </p:to>
                                    </p:set>
                                  </p:childTnLst>
                                </p:cTn>
                              </p:par>
                              <p:par>
                                <p:cTn id="133" presetID="22" presetClass="entr" presetSubtype="8" fill="hold" nodeType="withEffect">
                                  <p:stCondLst>
                                    <p:cond delay="0"/>
                                  </p:stCondLst>
                                  <p:childTnLst>
                                    <p:set>
                                      <p:cBhvr>
                                        <p:cTn id="134" dur="1" fill="hold">
                                          <p:stCondLst>
                                            <p:cond delay="0"/>
                                          </p:stCondLst>
                                        </p:cTn>
                                        <p:tgtEl>
                                          <p:spTgt spid="62"/>
                                        </p:tgtEl>
                                        <p:attrNameLst>
                                          <p:attrName>style.visibility</p:attrName>
                                        </p:attrNameLst>
                                      </p:cBhvr>
                                      <p:to>
                                        <p:strVal val="visible"/>
                                      </p:to>
                                    </p:set>
                                    <p:animEffect transition="in" filter="wipe(left)">
                                      <p:cBhvr>
                                        <p:cTn id="135" dur="500"/>
                                        <p:tgtEl>
                                          <p:spTgt spid="62"/>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64"/>
                                        </p:tgtEl>
                                        <p:attrNameLst>
                                          <p:attrName>style.visibility</p:attrName>
                                        </p:attrNameLst>
                                      </p:cBhvr>
                                      <p:to>
                                        <p:strVal val="visible"/>
                                      </p:to>
                                    </p:set>
                                    <p:animEffect transition="in" filter="wipe(left)">
                                      <p:cBhvr>
                                        <p:cTn id="140" dur="500"/>
                                        <p:tgtEl>
                                          <p:spTgt spid="64"/>
                                        </p:tgtEl>
                                      </p:cBhvr>
                                    </p:animEffect>
                                  </p:childTnLst>
                                </p:cTn>
                              </p:par>
                            </p:childTnLst>
                          </p:cTn>
                        </p:par>
                        <p:par>
                          <p:cTn id="141" fill="hold">
                            <p:stCondLst>
                              <p:cond delay="500"/>
                            </p:stCondLst>
                            <p:childTnLst>
                              <p:par>
                                <p:cTn id="142" presetID="22" presetClass="entr" presetSubtype="8" fill="hold" grpId="0" nodeType="afterEffect">
                                  <p:stCondLst>
                                    <p:cond delay="0"/>
                                  </p:stCondLst>
                                  <p:childTnLst>
                                    <p:set>
                                      <p:cBhvr>
                                        <p:cTn id="143" dur="1" fill="hold">
                                          <p:stCondLst>
                                            <p:cond delay="0"/>
                                          </p:stCondLst>
                                        </p:cTn>
                                        <p:tgtEl>
                                          <p:spTgt spid="65"/>
                                        </p:tgtEl>
                                        <p:attrNameLst>
                                          <p:attrName>style.visibility</p:attrName>
                                        </p:attrNameLst>
                                      </p:cBhvr>
                                      <p:to>
                                        <p:strVal val="visible"/>
                                      </p:to>
                                    </p:set>
                                    <p:animEffect transition="in" filter="wipe(left)">
                                      <p:cBhvr>
                                        <p:cTn id="144" dur="500"/>
                                        <p:tgtEl>
                                          <p:spTgt spid="65"/>
                                        </p:tgtEl>
                                      </p:cBhvr>
                                    </p:animEffect>
                                  </p:childTnLst>
                                </p:cTn>
                              </p:par>
                            </p:childTnLst>
                          </p:cTn>
                        </p:par>
                        <p:par>
                          <p:cTn id="145" fill="hold">
                            <p:stCondLst>
                              <p:cond delay="1000"/>
                            </p:stCondLst>
                            <p:childTnLst>
                              <p:par>
                                <p:cTn id="146" presetID="22" presetClass="entr" presetSubtype="8" fill="hold" nodeType="afterEffect">
                                  <p:stCondLst>
                                    <p:cond delay="0"/>
                                  </p:stCondLst>
                                  <p:childTnLst>
                                    <p:set>
                                      <p:cBhvr>
                                        <p:cTn id="147" dur="1" fill="hold">
                                          <p:stCondLst>
                                            <p:cond delay="0"/>
                                          </p:stCondLst>
                                        </p:cTn>
                                        <p:tgtEl>
                                          <p:spTgt spid="6"/>
                                        </p:tgtEl>
                                        <p:attrNameLst>
                                          <p:attrName>style.visibility</p:attrName>
                                        </p:attrNameLst>
                                      </p:cBhvr>
                                      <p:to>
                                        <p:strVal val="visible"/>
                                      </p:to>
                                    </p:set>
                                    <p:animEffect transition="in" filter="wipe(left)">
                                      <p:cBhvr>
                                        <p:cTn id="148" dur="1500"/>
                                        <p:tgtEl>
                                          <p:spTgt spid="6"/>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24"/>
                                        </p:tgtEl>
                                        <p:attrNameLst>
                                          <p:attrName>style.visibility</p:attrName>
                                        </p:attrNameLst>
                                      </p:cBhvr>
                                      <p:to>
                                        <p:strVal val="visible"/>
                                      </p:to>
                                    </p:set>
                                    <p:animEffect transition="in" filter="fade">
                                      <p:cBhvr>
                                        <p:cTn id="153" dur="500"/>
                                        <p:tgtEl>
                                          <p:spTgt spid="24"/>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1" fill="hold" nodeType="clickEffect">
                                  <p:stCondLst>
                                    <p:cond delay="0"/>
                                  </p:stCondLst>
                                  <p:childTnLst>
                                    <p:set>
                                      <p:cBhvr>
                                        <p:cTn id="157" dur="1" fill="hold">
                                          <p:stCondLst>
                                            <p:cond delay="0"/>
                                          </p:stCondLst>
                                        </p:cTn>
                                        <p:tgtEl>
                                          <p:spTgt spid="22"/>
                                        </p:tgtEl>
                                        <p:attrNameLst>
                                          <p:attrName>style.visibility</p:attrName>
                                        </p:attrNameLst>
                                      </p:cBhvr>
                                      <p:to>
                                        <p:strVal val="visible"/>
                                      </p:to>
                                    </p:set>
                                    <p:animEffect transition="in" filter="wipe(up)">
                                      <p:cBhvr>
                                        <p:cTn id="158" dur="500"/>
                                        <p:tgtEl>
                                          <p:spTgt spid="22"/>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8" fill="hold" grpId="0" nodeType="clickEffect">
                                  <p:stCondLst>
                                    <p:cond delay="0"/>
                                  </p:stCondLst>
                                  <p:childTnLst>
                                    <p:set>
                                      <p:cBhvr>
                                        <p:cTn id="162" dur="1" fill="hold">
                                          <p:stCondLst>
                                            <p:cond delay="0"/>
                                          </p:stCondLst>
                                        </p:cTn>
                                        <p:tgtEl>
                                          <p:spTgt spid="363"/>
                                        </p:tgtEl>
                                        <p:attrNameLst>
                                          <p:attrName>style.visibility</p:attrName>
                                        </p:attrNameLst>
                                      </p:cBhvr>
                                      <p:to>
                                        <p:strVal val="visible"/>
                                      </p:to>
                                    </p:set>
                                    <p:animEffect transition="in" filter="wipe(left)">
                                      <p:cBhvr>
                                        <p:cTn id="163" dur="500"/>
                                        <p:tgtEl>
                                          <p:spTgt spid="363"/>
                                        </p:tgtEl>
                                      </p:cBhvr>
                                    </p:animEffect>
                                  </p:childTnLst>
                                </p:cTn>
                              </p:par>
                              <p:par>
                                <p:cTn id="164" presetID="22" presetClass="entr" presetSubtype="2" fill="hold" grpId="0" nodeType="withEffect">
                                  <p:stCondLst>
                                    <p:cond delay="0"/>
                                  </p:stCondLst>
                                  <p:childTnLst>
                                    <p:set>
                                      <p:cBhvr>
                                        <p:cTn id="165" dur="1" fill="hold">
                                          <p:stCondLst>
                                            <p:cond delay="0"/>
                                          </p:stCondLst>
                                        </p:cTn>
                                        <p:tgtEl>
                                          <p:spTgt spid="362"/>
                                        </p:tgtEl>
                                        <p:attrNameLst>
                                          <p:attrName>style.visibility</p:attrName>
                                        </p:attrNameLst>
                                      </p:cBhvr>
                                      <p:to>
                                        <p:strVal val="visible"/>
                                      </p:to>
                                    </p:set>
                                    <p:animEffect transition="in" filter="wipe(right)">
                                      <p:cBhvr>
                                        <p:cTn id="166" dur="500"/>
                                        <p:tgtEl>
                                          <p:spTgt spid="362"/>
                                        </p:tgtEl>
                                      </p:cBhvr>
                                    </p:animEffect>
                                  </p:childTnLst>
                                </p:cTn>
                              </p:par>
                            </p:childTnLst>
                          </p:cTn>
                        </p:par>
                        <p:par>
                          <p:cTn id="167" fill="hold">
                            <p:stCondLst>
                              <p:cond delay="500"/>
                            </p:stCondLst>
                            <p:childTnLst>
                              <p:par>
                                <p:cTn id="168" presetID="16" presetClass="entr" presetSubtype="37" fill="hold" grpId="0" nodeType="afterEffect">
                                  <p:stCondLst>
                                    <p:cond delay="0"/>
                                  </p:stCondLst>
                                  <p:childTnLst>
                                    <p:set>
                                      <p:cBhvr>
                                        <p:cTn id="169" dur="1" fill="hold">
                                          <p:stCondLst>
                                            <p:cond delay="0"/>
                                          </p:stCondLst>
                                        </p:cTn>
                                        <p:tgtEl>
                                          <p:spTgt spid="364">
                                            <p:txEl>
                                              <p:pRg st="0" end="0"/>
                                            </p:txEl>
                                          </p:spTgt>
                                        </p:tgtEl>
                                        <p:attrNameLst>
                                          <p:attrName>style.visibility</p:attrName>
                                        </p:attrNameLst>
                                      </p:cBhvr>
                                      <p:to>
                                        <p:strVal val="visible"/>
                                      </p:to>
                                    </p:set>
                                    <p:animEffect transition="in" filter="barn(outVertical)">
                                      <p:cBhvr>
                                        <p:cTn id="170" dur="500"/>
                                        <p:tgtEl>
                                          <p:spTgt spid="3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1" repeatCount="indefinite" fill="hold" display="0">
                  <p:stCondLst>
                    <p:cond delay="indefinite"/>
                  </p:stCondLst>
                  <p:endCondLst>
                    <p:cond evt="onNext" delay="0">
                      <p:tgtEl>
                        <p:sldTgt/>
                      </p:tgtEl>
                    </p:cond>
                  </p:endCondLst>
                </p:cTn>
                <p:tgtEl>
                  <p:spTgt spid="8"/>
                </p:tgtEl>
              </p:cMediaNode>
            </p:video>
            <p:video>
              <p:cMediaNode vol="80000">
                <p:cTn id="172" repeatCount="indefinite" fill="hold" display="0">
                  <p:stCondLst>
                    <p:cond delay="indefinite"/>
                  </p:stCondLst>
                  <p:endCondLst>
                    <p:cond evt="onNext" delay="0">
                      <p:tgtEl>
                        <p:sldTgt/>
                      </p:tgtEl>
                    </p:cond>
                  </p:endCondLst>
                </p:cTn>
                <p:tgtEl>
                  <p:spTgt spid="11"/>
                </p:tgtEl>
              </p:cMediaNode>
            </p:video>
            <p:video>
              <p:cMediaNode vol="80000" mute="1">
                <p:cTn id="173" fill="hold" display="0">
                  <p:stCondLst>
                    <p:cond delay="indefinite"/>
                  </p:stCondLst>
                  <p:endCondLst>
                    <p:cond evt="onNext" delay="0">
                      <p:tgtEl>
                        <p:sldTgt/>
                      </p:tgtEl>
                    </p:cond>
                  </p:endCondLst>
                </p:cTn>
                <p:tgtEl>
                  <p:spTgt spid="16"/>
                </p:tgtEl>
              </p:cMediaNode>
            </p:video>
            <p:video>
              <p:cMediaNode vol="80000" mute="1">
                <p:cTn id="174" fill="hold" display="0">
                  <p:stCondLst>
                    <p:cond delay="indefinite"/>
                  </p:stCondLst>
                  <p:endCondLst>
                    <p:cond evt="onNext" delay="0">
                      <p:tgtEl>
                        <p:sldTgt/>
                      </p:tgtEl>
                    </p:cond>
                  </p:endCondLst>
                </p:cTn>
                <p:tgtEl>
                  <p:spTgt spid="508"/>
                </p:tgtEl>
              </p:cMediaNode>
            </p:video>
          </p:childTnLst>
        </p:cTn>
      </p:par>
    </p:tnLst>
    <p:bldLst>
      <p:bldP spid="12" grpId="0" animBg="1"/>
      <p:bldP spid="12" grpId="1" animBg="1"/>
      <p:bldP spid="4" grpId="0"/>
      <p:bldP spid="5" grpId="0"/>
      <p:bldP spid="23" grpId="0" animBg="1"/>
      <p:bldP spid="23" grpId="1" animBg="1"/>
      <p:bldP spid="49" grpId="0"/>
      <p:bldP spid="61" grpId="0" animBg="1"/>
      <p:bldP spid="506" grpId="0" animBg="1"/>
      <p:bldP spid="506" grpId="1" animBg="1"/>
      <p:bldP spid="507" grpId="0"/>
      <p:bldP spid="507" grpId="1"/>
      <p:bldP spid="64" grpId="0"/>
      <p:bldP spid="65" grpId="0"/>
      <p:bldP spid="362" grpId="0" animBg="1"/>
      <p:bldP spid="363" grpId="0" animBg="1"/>
      <p:bldP spid="364" grpId="0" build="p"/>
    </p:bldLst>
  </p:timing>
  <p:extLst mod="1">
    <p:ext uri="{E180D4A7-C9FB-4DFB-919C-405C955672EB}">
      <p14:showEvtLst xmlns:p14="http://schemas.microsoft.com/office/powerpoint/2010/main">
        <p14:playEvt time="22856" objId="8"/>
        <p14:playEvt time="22856" objId="11"/>
        <p14:playEvt time="27628" objId="11"/>
        <p14:playEvt time="27651" objId="8"/>
        <p14:stopEvt time="28266" objId="11"/>
        <p14:stopEvt time="28266" objId="8"/>
        <p14:playEvt time="58010" objId="16"/>
        <p14:stopEvt time="62544" objId="16"/>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28600" y="4538507"/>
            <a:ext cx="8534400" cy="1485900"/>
            <a:chOff x="0" y="4838700"/>
            <a:chExt cx="8534400" cy="1485900"/>
          </a:xfrm>
        </p:grpSpPr>
        <p:pic>
          <p:nvPicPr>
            <p:cNvPr id="81" name="Picture 8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838700"/>
              <a:ext cx="1981200" cy="1485900"/>
            </a:xfrm>
            <a:prstGeom prst="rect">
              <a:avLst/>
            </a:prstGeom>
          </p:spPr>
        </p:pic>
        <p:pic>
          <p:nvPicPr>
            <p:cNvPr id="82" name="Picture 8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1200" y="4838700"/>
              <a:ext cx="1981200" cy="1485900"/>
            </a:xfrm>
            <a:prstGeom prst="rect">
              <a:avLst/>
            </a:prstGeom>
          </p:spPr>
        </p:pic>
        <p:pic>
          <p:nvPicPr>
            <p:cNvPr id="83" name="Picture 8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62400" y="4838700"/>
              <a:ext cx="1981200" cy="1485900"/>
            </a:xfrm>
            <a:prstGeom prst="rect">
              <a:avLst/>
            </a:prstGeom>
          </p:spPr>
        </p:pic>
        <p:sp>
          <p:nvSpPr>
            <p:cNvPr id="84" name="TextBox 83"/>
            <p:cNvSpPr txBox="1"/>
            <p:nvPr/>
          </p:nvSpPr>
          <p:spPr>
            <a:xfrm>
              <a:off x="6096000" y="5029200"/>
              <a:ext cx="332382" cy="1107996"/>
            </a:xfrm>
            <a:prstGeom prst="rect">
              <a:avLst/>
            </a:prstGeom>
            <a:noFill/>
          </p:spPr>
          <p:txBody>
            <a:bodyPr wrap="square" rtlCol="0">
              <a:spAutoFit/>
            </a:bodyPr>
            <a:lstStyle/>
            <a:p>
              <a:pPr algn="ctr"/>
              <a:r>
                <a:rPr lang="en-US" sz="6600" b="1" dirty="0" smtClean="0"/>
                <a:t>…</a:t>
              </a:r>
              <a:endParaRPr lang="en-US" sz="6600" b="1" dirty="0"/>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53200" y="4838700"/>
              <a:ext cx="1981200" cy="1485900"/>
            </a:xfrm>
            <a:prstGeom prst="rect">
              <a:avLst/>
            </a:prstGeom>
          </p:spPr>
        </p:pic>
      </p:grpSp>
      <p:grpSp>
        <p:nvGrpSpPr>
          <p:cNvPr id="24" name="Group 23"/>
          <p:cNvGrpSpPr/>
          <p:nvPr/>
        </p:nvGrpSpPr>
        <p:grpSpPr>
          <a:xfrm>
            <a:off x="304800" y="4690907"/>
            <a:ext cx="8382000" cy="1206654"/>
            <a:chOff x="304800" y="5105400"/>
            <a:chExt cx="8382000" cy="1206654"/>
          </a:xfrm>
        </p:grpSpPr>
        <p:grpSp>
          <p:nvGrpSpPr>
            <p:cNvPr id="228" name="Group 227"/>
            <p:cNvGrpSpPr/>
            <p:nvPr/>
          </p:nvGrpSpPr>
          <p:grpSpPr>
            <a:xfrm rot="5400000">
              <a:off x="7195098" y="4820352"/>
              <a:ext cx="1206654" cy="1776750"/>
              <a:chOff x="4697946" y="7696200"/>
              <a:chExt cx="1510244" cy="1752600"/>
            </a:xfrm>
            <a:solidFill>
              <a:srgbClr val="00B050"/>
            </a:solidFill>
          </p:grpSpPr>
          <p:grpSp>
            <p:nvGrpSpPr>
              <p:cNvPr id="229" name="Group 228"/>
              <p:cNvGrpSpPr/>
              <p:nvPr/>
            </p:nvGrpSpPr>
            <p:grpSpPr>
              <a:xfrm>
                <a:off x="4697946" y="7696200"/>
                <a:ext cx="1152514" cy="228600"/>
                <a:chOff x="5476886" y="3962400"/>
                <a:chExt cx="1152514" cy="228600"/>
              </a:xfrm>
              <a:grpFill/>
            </p:grpSpPr>
            <p:sp>
              <p:nvSpPr>
                <p:cNvPr id="257" name="Oval 256"/>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p:cNvGrpSpPr/>
              <p:nvPr/>
            </p:nvGrpSpPr>
            <p:grpSpPr>
              <a:xfrm>
                <a:off x="4697946" y="8077200"/>
                <a:ext cx="1152514" cy="228600"/>
                <a:chOff x="5476886" y="3962400"/>
                <a:chExt cx="1152514" cy="228600"/>
              </a:xfrm>
              <a:grpFill/>
            </p:grpSpPr>
            <p:sp>
              <p:nvSpPr>
                <p:cNvPr id="253" name="Oval 252"/>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30"/>
              <p:cNvGrpSpPr/>
              <p:nvPr/>
            </p:nvGrpSpPr>
            <p:grpSpPr>
              <a:xfrm>
                <a:off x="4707460" y="8458200"/>
                <a:ext cx="1152514" cy="228600"/>
                <a:chOff x="5476886" y="3962400"/>
                <a:chExt cx="1152514" cy="228600"/>
              </a:xfrm>
              <a:grpFill/>
            </p:grpSpPr>
            <p:sp>
              <p:nvSpPr>
                <p:cNvPr id="249" name="Oval 248"/>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231"/>
              <p:cNvGrpSpPr/>
              <p:nvPr/>
            </p:nvGrpSpPr>
            <p:grpSpPr>
              <a:xfrm>
                <a:off x="4707460" y="8839200"/>
                <a:ext cx="1483790" cy="228600"/>
                <a:chOff x="4707460" y="8839200"/>
                <a:chExt cx="1483790" cy="228600"/>
              </a:xfrm>
              <a:grpFill/>
            </p:grpSpPr>
            <p:grpSp>
              <p:nvGrpSpPr>
                <p:cNvPr id="243" name="Group 242"/>
                <p:cNvGrpSpPr/>
                <p:nvPr/>
              </p:nvGrpSpPr>
              <p:grpSpPr>
                <a:xfrm>
                  <a:off x="4707460" y="8839200"/>
                  <a:ext cx="1152514" cy="228600"/>
                  <a:chOff x="5476886" y="3962400"/>
                  <a:chExt cx="1152514" cy="228600"/>
                </a:xfrm>
                <a:grpFill/>
              </p:grpSpPr>
              <p:sp>
                <p:nvSpPr>
                  <p:cNvPr id="245" name="Oval 244"/>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4" name="Oval 243"/>
                <p:cNvSpPr/>
                <p:nvPr/>
              </p:nvSpPr>
              <p:spPr>
                <a:xfrm>
                  <a:off x="5966826" y="8839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p:cNvGrpSpPr/>
              <p:nvPr/>
            </p:nvGrpSpPr>
            <p:grpSpPr>
              <a:xfrm>
                <a:off x="4724400" y="9220200"/>
                <a:ext cx="1483790" cy="228600"/>
                <a:chOff x="4707460" y="8839200"/>
                <a:chExt cx="1483790" cy="228600"/>
              </a:xfrm>
              <a:grpFill/>
            </p:grpSpPr>
            <p:grpSp>
              <p:nvGrpSpPr>
                <p:cNvPr id="237" name="Group 236"/>
                <p:cNvGrpSpPr/>
                <p:nvPr/>
              </p:nvGrpSpPr>
              <p:grpSpPr>
                <a:xfrm>
                  <a:off x="4707460" y="8839200"/>
                  <a:ext cx="1152514" cy="228600"/>
                  <a:chOff x="5476886" y="3962400"/>
                  <a:chExt cx="1152514" cy="228600"/>
                </a:xfrm>
                <a:grpFill/>
              </p:grpSpPr>
              <p:sp>
                <p:nvSpPr>
                  <p:cNvPr id="239" name="Oval 238"/>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8" name="Oval 237"/>
                <p:cNvSpPr/>
                <p:nvPr/>
              </p:nvSpPr>
              <p:spPr>
                <a:xfrm>
                  <a:off x="5966826" y="8839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4" name="Oval 233"/>
              <p:cNvSpPr/>
              <p:nvPr/>
            </p:nvSpPr>
            <p:spPr>
              <a:xfrm>
                <a:off x="5957312" y="7696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a:off x="5957312" y="8077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p:cNvSpPr/>
              <p:nvPr/>
            </p:nvSpPr>
            <p:spPr>
              <a:xfrm>
                <a:off x="5966826" y="8458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1" name="Group 260"/>
            <p:cNvGrpSpPr/>
            <p:nvPr/>
          </p:nvGrpSpPr>
          <p:grpSpPr>
            <a:xfrm rot="5400000">
              <a:off x="4552248" y="4820352"/>
              <a:ext cx="1206654" cy="1776750"/>
              <a:chOff x="4697946" y="7696200"/>
              <a:chExt cx="1510244" cy="1752600"/>
            </a:xfrm>
            <a:solidFill>
              <a:srgbClr val="00B050"/>
            </a:solidFill>
          </p:grpSpPr>
          <p:grpSp>
            <p:nvGrpSpPr>
              <p:cNvPr id="262" name="Group 261"/>
              <p:cNvGrpSpPr/>
              <p:nvPr/>
            </p:nvGrpSpPr>
            <p:grpSpPr>
              <a:xfrm>
                <a:off x="4697946" y="7696200"/>
                <a:ext cx="1152514" cy="228600"/>
                <a:chOff x="5476886" y="3962400"/>
                <a:chExt cx="1152514" cy="228600"/>
              </a:xfrm>
              <a:grpFill/>
            </p:grpSpPr>
            <p:sp>
              <p:nvSpPr>
                <p:cNvPr id="290" name="Oval 289"/>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3" name="Group 262"/>
              <p:cNvGrpSpPr/>
              <p:nvPr/>
            </p:nvGrpSpPr>
            <p:grpSpPr>
              <a:xfrm>
                <a:off x="4697946" y="8077200"/>
                <a:ext cx="1152514" cy="228600"/>
                <a:chOff x="5476886" y="3962400"/>
                <a:chExt cx="1152514" cy="228600"/>
              </a:xfrm>
              <a:grpFill/>
            </p:grpSpPr>
            <p:sp>
              <p:nvSpPr>
                <p:cNvPr id="286" name="Oval 285"/>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Group 263"/>
              <p:cNvGrpSpPr/>
              <p:nvPr/>
            </p:nvGrpSpPr>
            <p:grpSpPr>
              <a:xfrm>
                <a:off x="4707460" y="8458200"/>
                <a:ext cx="1152514" cy="228600"/>
                <a:chOff x="5476886" y="3962400"/>
                <a:chExt cx="1152514" cy="228600"/>
              </a:xfrm>
              <a:grpFill/>
            </p:grpSpPr>
            <p:sp>
              <p:nvSpPr>
                <p:cNvPr id="282" name="Oval 281"/>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5" name="Group 264"/>
              <p:cNvGrpSpPr/>
              <p:nvPr/>
            </p:nvGrpSpPr>
            <p:grpSpPr>
              <a:xfrm>
                <a:off x="4707460" y="8839200"/>
                <a:ext cx="1483790" cy="228600"/>
                <a:chOff x="4707460" y="8839200"/>
                <a:chExt cx="1483790" cy="228600"/>
              </a:xfrm>
              <a:grpFill/>
            </p:grpSpPr>
            <p:grpSp>
              <p:nvGrpSpPr>
                <p:cNvPr id="276" name="Group 275"/>
                <p:cNvGrpSpPr/>
                <p:nvPr/>
              </p:nvGrpSpPr>
              <p:grpSpPr>
                <a:xfrm>
                  <a:off x="4707460" y="8839200"/>
                  <a:ext cx="1152514" cy="228600"/>
                  <a:chOff x="5476886" y="3962400"/>
                  <a:chExt cx="1152514" cy="228600"/>
                </a:xfrm>
                <a:grpFill/>
              </p:grpSpPr>
              <p:sp>
                <p:nvSpPr>
                  <p:cNvPr id="278" name="Oval 277"/>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7" name="Oval 276"/>
                <p:cNvSpPr/>
                <p:nvPr/>
              </p:nvSpPr>
              <p:spPr>
                <a:xfrm>
                  <a:off x="5966826" y="8839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6" name="Group 265"/>
              <p:cNvGrpSpPr/>
              <p:nvPr/>
            </p:nvGrpSpPr>
            <p:grpSpPr>
              <a:xfrm>
                <a:off x="4724400" y="9220200"/>
                <a:ext cx="1483790" cy="228600"/>
                <a:chOff x="4707460" y="8839200"/>
                <a:chExt cx="1483790" cy="228600"/>
              </a:xfrm>
              <a:grpFill/>
            </p:grpSpPr>
            <p:grpSp>
              <p:nvGrpSpPr>
                <p:cNvPr id="270" name="Group 269"/>
                <p:cNvGrpSpPr/>
                <p:nvPr/>
              </p:nvGrpSpPr>
              <p:grpSpPr>
                <a:xfrm>
                  <a:off x="4707460" y="8839200"/>
                  <a:ext cx="1152514" cy="228600"/>
                  <a:chOff x="5476886" y="3962400"/>
                  <a:chExt cx="1152514" cy="228600"/>
                </a:xfrm>
                <a:grpFill/>
              </p:grpSpPr>
              <p:sp>
                <p:nvSpPr>
                  <p:cNvPr id="272" name="Oval 271"/>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1" name="Oval 270"/>
                <p:cNvSpPr/>
                <p:nvPr/>
              </p:nvSpPr>
              <p:spPr>
                <a:xfrm>
                  <a:off x="5966826" y="8839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7" name="Oval 266"/>
              <p:cNvSpPr/>
              <p:nvPr/>
            </p:nvSpPr>
            <p:spPr>
              <a:xfrm>
                <a:off x="5957312" y="7696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p:cNvSpPr/>
              <p:nvPr/>
            </p:nvSpPr>
            <p:spPr>
              <a:xfrm>
                <a:off x="5957312" y="8077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p:cNvSpPr/>
              <p:nvPr/>
            </p:nvSpPr>
            <p:spPr>
              <a:xfrm>
                <a:off x="5966826" y="8458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4" name="Group 293"/>
            <p:cNvGrpSpPr/>
            <p:nvPr/>
          </p:nvGrpSpPr>
          <p:grpSpPr>
            <a:xfrm rot="5400000">
              <a:off x="2571048" y="4820352"/>
              <a:ext cx="1206654" cy="1776750"/>
              <a:chOff x="4697946" y="7696200"/>
              <a:chExt cx="1510244" cy="1752600"/>
            </a:xfrm>
            <a:solidFill>
              <a:srgbClr val="00B050"/>
            </a:solidFill>
          </p:grpSpPr>
          <p:grpSp>
            <p:nvGrpSpPr>
              <p:cNvPr id="295" name="Group 294"/>
              <p:cNvGrpSpPr/>
              <p:nvPr/>
            </p:nvGrpSpPr>
            <p:grpSpPr>
              <a:xfrm>
                <a:off x="4697946" y="7696200"/>
                <a:ext cx="1152514" cy="228600"/>
                <a:chOff x="5476886" y="3962400"/>
                <a:chExt cx="1152514" cy="228600"/>
              </a:xfrm>
              <a:grpFill/>
            </p:grpSpPr>
            <p:sp>
              <p:nvSpPr>
                <p:cNvPr id="323" name="Oval 322"/>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6" name="Group 295"/>
              <p:cNvGrpSpPr/>
              <p:nvPr/>
            </p:nvGrpSpPr>
            <p:grpSpPr>
              <a:xfrm>
                <a:off x="4697946" y="8077200"/>
                <a:ext cx="1152514" cy="228600"/>
                <a:chOff x="5476886" y="3962400"/>
                <a:chExt cx="1152514" cy="228600"/>
              </a:xfrm>
              <a:grpFill/>
            </p:grpSpPr>
            <p:sp>
              <p:nvSpPr>
                <p:cNvPr id="319" name="Oval 318"/>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296"/>
              <p:cNvGrpSpPr/>
              <p:nvPr/>
            </p:nvGrpSpPr>
            <p:grpSpPr>
              <a:xfrm>
                <a:off x="4707460" y="8458200"/>
                <a:ext cx="1152514" cy="228600"/>
                <a:chOff x="5476886" y="3962400"/>
                <a:chExt cx="1152514" cy="228600"/>
              </a:xfrm>
              <a:grpFill/>
            </p:grpSpPr>
            <p:sp>
              <p:nvSpPr>
                <p:cNvPr id="315" name="Oval 314"/>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8" name="Group 297"/>
              <p:cNvGrpSpPr/>
              <p:nvPr/>
            </p:nvGrpSpPr>
            <p:grpSpPr>
              <a:xfrm>
                <a:off x="4707460" y="8839200"/>
                <a:ext cx="1483790" cy="228600"/>
                <a:chOff x="4707460" y="8839200"/>
                <a:chExt cx="1483790" cy="228600"/>
              </a:xfrm>
              <a:grpFill/>
            </p:grpSpPr>
            <p:grpSp>
              <p:nvGrpSpPr>
                <p:cNvPr id="309" name="Group 308"/>
                <p:cNvGrpSpPr/>
                <p:nvPr/>
              </p:nvGrpSpPr>
              <p:grpSpPr>
                <a:xfrm>
                  <a:off x="4707460" y="8839200"/>
                  <a:ext cx="1152514" cy="228600"/>
                  <a:chOff x="5476886" y="3962400"/>
                  <a:chExt cx="1152514" cy="228600"/>
                </a:xfrm>
                <a:grpFill/>
              </p:grpSpPr>
              <p:sp>
                <p:nvSpPr>
                  <p:cNvPr id="311" name="Oval 310"/>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0" name="Oval 309"/>
                <p:cNvSpPr/>
                <p:nvPr/>
              </p:nvSpPr>
              <p:spPr>
                <a:xfrm>
                  <a:off x="5966826" y="8839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9" name="Group 298"/>
              <p:cNvGrpSpPr/>
              <p:nvPr/>
            </p:nvGrpSpPr>
            <p:grpSpPr>
              <a:xfrm>
                <a:off x="4724400" y="9220200"/>
                <a:ext cx="1483790" cy="228600"/>
                <a:chOff x="4707460" y="8839200"/>
                <a:chExt cx="1483790" cy="228600"/>
              </a:xfrm>
              <a:grpFill/>
            </p:grpSpPr>
            <p:grpSp>
              <p:nvGrpSpPr>
                <p:cNvPr id="303" name="Group 302"/>
                <p:cNvGrpSpPr/>
                <p:nvPr/>
              </p:nvGrpSpPr>
              <p:grpSpPr>
                <a:xfrm>
                  <a:off x="4707460" y="8839200"/>
                  <a:ext cx="1152514" cy="228600"/>
                  <a:chOff x="5476886" y="3962400"/>
                  <a:chExt cx="1152514" cy="228600"/>
                </a:xfrm>
                <a:grpFill/>
              </p:grpSpPr>
              <p:sp>
                <p:nvSpPr>
                  <p:cNvPr id="305" name="Oval 304"/>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4" name="Oval 303"/>
                <p:cNvSpPr/>
                <p:nvPr/>
              </p:nvSpPr>
              <p:spPr>
                <a:xfrm>
                  <a:off x="5966826" y="8839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0" name="Oval 299"/>
              <p:cNvSpPr/>
              <p:nvPr/>
            </p:nvSpPr>
            <p:spPr>
              <a:xfrm>
                <a:off x="5957312" y="7696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p:cNvSpPr/>
              <p:nvPr/>
            </p:nvSpPr>
            <p:spPr>
              <a:xfrm>
                <a:off x="5957312" y="8077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p:cNvSpPr/>
              <p:nvPr/>
            </p:nvSpPr>
            <p:spPr>
              <a:xfrm>
                <a:off x="5966826" y="8458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7" name="Group 326"/>
            <p:cNvGrpSpPr/>
            <p:nvPr/>
          </p:nvGrpSpPr>
          <p:grpSpPr>
            <a:xfrm rot="5400000">
              <a:off x="589848" y="4820352"/>
              <a:ext cx="1206654" cy="1776750"/>
              <a:chOff x="4697946" y="7696200"/>
              <a:chExt cx="1510244" cy="1752600"/>
            </a:xfrm>
            <a:solidFill>
              <a:srgbClr val="00B050"/>
            </a:solidFill>
          </p:grpSpPr>
          <p:grpSp>
            <p:nvGrpSpPr>
              <p:cNvPr id="328" name="Group 327"/>
              <p:cNvGrpSpPr/>
              <p:nvPr/>
            </p:nvGrpSpPr>
            <p:grpSpPr>
              <a:xfrm>
                <a:off x="4697946" y="7696200"/>
                <a:ext cx="1152514" cy="228600"/>
                <a:chOff x="5476886" y="3962400"/>
                <a:chExt cx="1152514" cy="228600"/>
              </a:xfrm>
              <a:grpFill/>
            </p:grpSpPr>
            <p:sp>
              <p:nvSpPr>
                <p:cNvPr id="356" name="Oval 355"/>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9" name="Group 328"/>
              <p:cNvGrpSpPr/>
              <p:nvPr/>
            </p:nvGrpSpPr>
            <p:grpSpPr>
              <a:xfrm>
                <a:off x="4697946" y="8077200"/>
                <a:ext cx="1152514" cy="228600"/>
                <a:chOff x="5476886" y="3962400"/>
                <a:chExt cx="1152514" cy="228600"/>
              </a:xfrm>
              <a:grpFill/>
            </p:grpSpPr>
            <p:sp>
              <p:nvSpPr>
                <p:cNvPr id="352" name="Oval 351"/>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0" name="Group 329"/>
              <p:cNvGrpSpPr/>
              <p:nvPr/>
            </p:nvGrpSpPr>
            <p:grpSpPr>
              <a:xfrm>
                <a:off x="4707460" y="8458200"/>
                <a:ext cx="1152514" cy="228600"/>
                <a:chOff x="5476886" y="3962400"/>
                <a:chExt cx="1152514" cy="228600"/>
              </a:xfrm>
              <a:grpFill/>
            </p:grpSpPr>
            <p:sp>
              <p:nvSpPr>
                <p:cNvPr id="348" name="Oval 347"/>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1" name="Group 330"/>
              <p:cNvGrpSpPr/>
              <p:nvPr/>
            </p:nvGrpSpPr>
            <p:grpSpPr>
              <a:xfrm>
                <a:off x="4707460" y="8839200"/>
                <a:ext cx="1483790" cy="228600"/>
                <a:chOff x="4707460" y="8839200"/>
                <a:chExt cx="1483790" cy="228600"/>
              </a:xfrm>
              <a:grpFill/>
            </p:grpSpPr>
            <p:grpSp>
              <p:nvGrpSpPr>
                <p:cNvPr id="342" name="Group 341"/>
                <p:cNvGrpSpPr/>
                <p:nvPr/>
              </p:nvGrpSpPr>
              <p:grpSpPr>
                <a:xfrm>
                  <a:off x="4707460" y="8839200"/>
                  <a:ext cx="1152514" cy="228600"/>
                  <a:chOff x="5476886" y="3962400"/>
                  <a:chExt cx="1152514" cy="228600"/>
                </a:xfrm>
                <a:grpFill/>
              </p:grpSpPr>
              <p:sp>
                <p:nvSpPr>
                  <p:cNvPr id="344" name="Oval 343"/>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3" name="Oval 342"/>
                <p:cNvSpPr/>
                <p:nvPr/>
              </p:nvSpPr>
              <p:spPr>
                <a:xfrm>
                  <a:off x="5966826" y="8839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2" name="Group 331"/>
              <p:cNvGrpSpPr/>
              <p:nvPr/>
            </p:nvGrpSpPr>
            <p:grpSpPr>
              <a:xfrm>
                <a:off x="4724400" y="9220200"/>
                <a:ext cx="1483790" cy="228600"/>
                <a:chOff x="4707460" y="8839200"/>
                <a:chExt cx="1483790" cy="228600"/>
              </a:xfrm>
              <a:grpFill/>
            </p:grpSpPr>
            <p:grpSp>
              <p:nvGrpSpPr>
                <p:cNvPr id="336" name="Group 335"/>
                <p:cNvGrpSpPr/>
                <p:nvPr/>
              </p:nvGrpSpPr>
              <p:grpSpPr>
                <a:xfrm>
                  <a:off x="4707460" y="8839200"/>
                  <a:ext cx="1152514" cy="228600"/>
                  <a:chOff x="5476886" y="3962400"/>
                  <a:chExt cx="1152514" cy="228600"/>
                </a:xfrm>
                <a:grpFill/>
              </p:grpSpPr>
              <p:sp>
                <p:nvSpPr>
                  <p:cNvPr id="338" name="Oval 337"/>
                  <p:cNvSpPr/>
                  <p:nvPr/>
                </p:nvSpPr>
                <p:spPr>
                  <a:xfrm>
                    <a:off x="547688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p:cNvSpPr/>
                  <p:nvPr/>
                </p:nvSpPr>
                <p:spPr>
                  <a:xfrm>
                    <a:off x="5791200"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p:cNvSpPr/>
                  <p:nvPr/>
                </p:nvSpPr>
                <p:spPr>
                  <a:xfrm>
                    <a:off x="6404976" y="3966576"/>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p:cNvSpPr/>
                  <p:nvPr/>
                </p:nvSpPr>
                <p:spPr>
                  <a:xfrm>
                    <a:off x="6100176" y="39624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7" name="Oval 336"/>
                <p:cNvSpPr/>
                <p:nvPr/>
              </p:nvSpPr>
              <p:spPr>
                <a:xfrm>
                  <a:off x="5966826" y="8839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3" name="Oval 332"/>
              <p:cNvSpPr/>
              <p:nvPr/>
            </p:nvSpPr>
            <p:spPr>
              <a:xfrm>
                <a:off x="5957312" y="7696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p:cNvSpPr/>
              <p:nvPr/>
            </p:nvSpPr>
            <p:spPr>
              <a:xfrm>
                <a:off x="5957312" y="8077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p:cNvSpPr/>
              <p:nvPr/>
            </p:nvSpPr>
            <p:spPr>
              <a:xfrm>
                <a:off x="5966826" y="8458200"/>
                <a:ext cx="224424" cy="22442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09" name="salta_MS.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3866" r="3339" b="3711"/>
          <a:stretch/>
        </p:blipFill>
        <p:spPr>
          <a:xfrm>
            <a:off x="5498598" y="1456101"/>
            <a:ext cx="2535053" cy="1972899"/>
          </a:xfrm>
          <a:prstGeom prst="rect">
            <a:avLst/>
          </a:prstGeom>
          <a:ln w="38100">
            <a:solidFill>
              <a:schemeClr val="tx2"/>
            </a:solidFill>
          </a:ln>
        </p:spPr>
      </p:pic>
      <p:grpSp>
        <p:nvGrpSpPr>
          <p:cNvPr id="210" name="Group 209"/>
          <p:cNvGrpSpPr/>
          <p:nvPr/>
        </p:nvGrpSpPr>
        <p:grpSpPr>
          <a:xfrm>
            <a:off x="4953000" y="1524000"/>
            <a:ext cx="794651" cy="1726355"/>
            <a:chOff x="8591040" y="1637484"/>
            <a:chExt cx="914400" cy="2654001"/>
          </a:xfrm>
        </p:grpSpPr>
        <p:grpSp>
          <p:nvGrpSpPr>
            <p:cNvPr id="211" name="Group 210"/>
            <p:cNvGrpSpPr/>
            <p:nvPr/>
          </p:nvGrpSpPr>
          <p:grpSpPr>
            <a:xfrm>
              <a:off x="8686800" y="2404497"/>
              <a:ext cx="314326" cy="1481703"/>
              <a:chOff x="8782052" y="2560172"/>
              <a:chExt cx="314326" cy="1481703"/>
            </a:xfrm>
          </p:grpSpPr>
          <p:grpSp>
            <p:nvGrpSpPr>
              <p:cNvPr id="214" name="Group 213"/>
              <p:cNvGrpSpPr/>
              <p:nvPr/>
            </p:nvGrpSpPr>
            <p:grpSpPr>
              <a:xfrm>
                <a:off x="8782052" y="2560172"/>
                <a:ext cx="314326" cy="1467189"/>
                <a:chOff x="9601200" y="2237719"/>
                <a:chExt cx="314326" cy="1467189"/>
              </a:xfrm>
            </p:grpSpPr>
            <p:pic>
              <p:nvPicPr>
                <p:cNvPr id="216" name="Picture 3"/>
                <p:cNvPicPr>
                  <a:picLocks noChangeAspect="1" noChangeArrowheads="1"/>
                </p:cNvPicPr>
                <p:nvPr/>
              </p:nvPicPr>
              <p:blipFill rotWithShape="1">
                <a:blip r:embed="rId13">
                  <a:extLst>
                    <a:ext uri="{28A0092B-C50C-407E-A947-70E740481C1C}">
                      <a14:useLocalDpi xmlns:a14="http://schemas.microsoft.com/office/drawing/2010/main" val="0"/>
                    </a:ext>
                  </a:extLst>
                </a:blip>
                <a:srcRect l="83975" t="32310" r="14105" b="43515"/>
                <a:stretch/>
              </p:blipFill>
              <p:spPr bwMode="auto">
                <a:xfrm>
                  <a:off x="9601200" y="2237719"/>
                  <a:ext cx="314325" cy="91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7" name="Rectangle 216"/>
                <p:cNvSpPr/>
                <p:nvPr/>
              </p:nvSpPr>
              <p:spPr>
                <a:xfrm>
                  <a:off x="9601200" y="3137605"/>
                  <a:ext cx="314326" cy="56730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5" name="Rectangle 214"/>
              <p:cNvSpPr/>
              <p:nvPr/>
            </p:nvSpPr>
            <p:spPr>
              <a:xfrm>
                <a:off x="8782052" y="2560172"/>
                <a:ext cx="314325" cy="1481703"/>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2" name="TextBox 211"/>
            <p:cNvSpPr txBox="1"/>
            <p:nvPr/>
          </p:nvSpPr>
          <p:spPr>
            <a:xfrm>
              <a:off x="8591040" y="1637484"/>
              <a:ext cx="914400" cy="545382"/>
            </a:xfrm>
            <a:prstGeom prst="rect">
              <a:avLst/>
            </a:prstGeom>
            <a:noFill/>
          </p:spPr>
          <p:txBody>
            <a:bodyPr wrap="square" rtlCol="0">
              <a:spAutoFit/>
            </a:bodyPr>
            <a:lstStyle/>
            <a:p>
              <a:r>
                <a:rPr lang="en-US" sz="2800" b="1" dirty="0" err="1" smtClean="0"/>
                <a:t>fg</a:t>
              </a:r>
              <a:endParaRPr lang="en-US" sz="2800" b="1" dirty="0"/>
            </a:p>
          </p:txBody>
        </p:sp>
        <p:sp>
          <p:nvSpPr>
            <p:cNvPr id="213" name="TextBox 212"/>
            <p:cNvSpPr txBox="1"/>
            <p:nvPr/>
          </p:nvSpPr>
          <p:spPr>
            <a:xfrm>
              <a:off x="8594820" y="3746105"/>
              <a:ext cx="759528" cy="545380"/>
            </a:xfrm>
            <a:prstGeom prst="rect">
              <a:avLst/>
            </a:prstGeom>
            <a:noFill/>
          </p:spPr>
          <p:txBody>
            <a:bodyPr wrap="square" rtlCol="0">
              <a:spAutoFit/>
            </a:bodyPr>
            <a:lstStyle/>
            <a:p>
              <a:r>
                <a:rPr lang="en-US" sz="2800" b="1" dirty="0" err="1" smtClean="0"/>
                <a:t>bg</a:t>
              </a:r>
              <a:endParaRPr lang="en-US" sz="2800" b="1" dirty="0"/>
            </a:p>
          </p:txBody>
        </p:sp>
      </p:grpSp>
      <p:sp>
        <p:nvSpPr>
          <p:cNvPr id="218" name="Rectangle 217"/>
          <p:cNvSpPr/>
          <p:nvPr/>
        </p:nvSpPr>
        <p:spPr>
          <a:xfrm>
            <a:off x="3657600" y="833735"/>
            <a:ext cx="5133516" cy="461665"/>
          </a:xfrm>
          <a:prstGeom prst="rect">
            <a:avLst/>
          </a:prstGeom>
          <a:solidFill>
            <a:srgbClr val="FFFF00"/>
          </a:solidFill>
          <a:ln w="3175">
            <a:solidFill>
              <a:srgbClr val="FF0000"/>
            </a:solidFill>
          </a:ln>
        </p:spPr>
        <p:txBody>
          <a:bodyPr wrap="square" rtlCol="0">
            <a:spAutoFit/>
          </a:bodyPr>
          <a:lstStyle/>
          <a:p>
            <a:pPr algn="ctr"/>
            <a:r>
              <a:rPr lang="en-US" sz="2400" b="1" dirty="0" smtClean="0">
                <a:solidFill>
                  <a:srgbClr val="FF0000"/>
                </a:solidFill>
              </a:rPr>
              <a:t>1. </a:t>
            </a:r>
            <a:r>
              <a:rPr lang="en-US" sz="2400" b="1" dirty="0" err="1" smtClean="0">
                <a:solidFill>
                  <a:srgbClr val="FF0000"/>
                </a:solidFill>
              </a:rPr>
              <a:t>fg</a:t>
            </a:r>
            <a:r>
              <a:rPr lang="en-US" sz="2400" b="1" dirty="0" smtClean="0">
                <a:solidFill>
                  <a:srgbClr val="FF0000"/>
                </a:solidFill>
              </a:rPr>
              <a:t>/</a:t>
            </a:r>
            <a:r>
              <a:rPr lang="en-US" sz="2400" b="1" dirty="0" err="1" smtClean="0">
                <a:solidFill>
                  <a:srgbClr val="FF0000"/>
                </a:solidFill>
              </a:rPr>
              <a:t>bg</a:t>
            </a:r>
            <a:r>
              <a:rPr lang="en-US" sz="2400" b="1" dirty="0" smtClean="0">
                <a:solidFill>
                  <a:srgbClr val="FF0000"/>
                </a:solidFill>
              </a:rPr>
              <a:t> initializations are very “noisy”</a:t>
            </a:r>
            <a:endParaRPr lang="en-US" sz="2400" b="1" dirty="0">
              <a:solidFill>
                <a:srgbClr val="FF0000"/>
              </a:solidFill>
            </a:endParaRPr>
          </a:p>
        </p:txBody>
      </p:sp>
      <p:sp>
        <p:nvSpPr>
          <p:cNvPr id="219" name="Curved Up Arrow 218"/>
          <p:cNvSpPr/>
          <p:nvPr/>
        </p:nvSpPr>
        <p:spPr>
          <a:xfrm flipH="1">
            <a:off x="1429995" y="5913717"/>
            <a:ext cx="1524000" cy="45943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0" name="Curved Up Arrow 219"/>
          <p:cNvSpPr/>
          <p:nvPr/>
        </p:nvSpPr>
        <p:spPr>
          <a:xfrm>
            <a:off x="3030195" y="5910107"/>
            <a:ext cx="1365111" cy="45943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1" name="Rectangle 220"/>
          <p:cNvSpPr/>
          <p:nvPr/>
        </p:nvSpPr>
        <p:spPr>
          <a:xfrm>
            <a:off x="4724400" y="6138707"/>
            <a:ext cx="4008400" cy="461665"/>
          </a:xfrm>
          <a:prstGeom prst="rect">
            <a:avLst/>
          </a:prstGeom>
          <a:solidFill>
            <a:srgbClr val="FFFF00"/>
          </a:solidFill>
          <a:ln w="3175">
            <a:solidFill>
              <a:srgbClr val="FF0000"/>
            </a:solidFill>
          </a:ln>
        </p:spPr>
        <p:txBody>
          <a:bodyPr wrap="square" rtlCol="0">
            <a:spAutoFit/>
          </a:bodyPr>
          <a:lstStyle/>
          <a:p>
            <a:pPr algn="ctr"/>
            <a:r>
              <a:rPr lang="en-US" sz="2400" b="1" dirty="0" smtClean="0">
                <a:solidFill>
                  <a:srgbClr val="FF0000"/>
                </a:solidFill>
              </a:rPr>
              <a:t>2. Optical flow is very noisy</a:t>
            </a:r>
            <a:endParaRPr lang="en-US" sz="2400" b="1" dirty="0">
              <a:solidFill>
                <a:srgbClr val="FF0000"/>
              </a:solidFill>
            </a:endParaRPr>
          </a:p>
        </p:txBody>
      </p:sp>
      <p:sp>
        <p:nvSpPr>
          <p:cNvPr id="222" name="Rectangle 221"/>
          <p:cNvSpPr/>
          <p:nvPr/>
        </p:nvSpPr>
        <p:spPr>
          <a:xfrm>
            <a:off x="828441" y="5071907"/>
            <a:ext cx="4886559" cy="461665"/>
          </a:xfrm>
          <a:prstGeom prst="rect">
            <a:avLst/>
          </a:prstGeom>
          <a:solidFill>
            <a:srgbClr val="FFFF00"/>
          </a:solidFill>
          <a:ln w="57150">
            <a:solidFill>
              <a:srgbClr val="FF0000"/>
            </a:solidFill>
          </a:ln>
        </p:spPr>
        <p:txBody>
          <a:bodyPr wrap="square">
            <a:spAutoFit/>
          </a:bodyPr>
          <a:lstStyle/>
          <a:p>
            <a:pPr lvl="0" algn="ctr"/>
            <a:r>
              <a:rPr lang="en-US" sz="2400" b="1" dirty="0">
                <a:solidFill>
                  <a:srgbClr val="FF0000"/>
                </a:solidFill>
                <a:sym typeface="Wingdings" panose="05000000000000000000" pitchFamily="2" charset="2"/>
              </a:rPr>
              <a:t> only </a:t>
            </a:r>
            <a:r>
              <a:rPr lang="en-US" sz="2400" b="1" i="1" u="sng" dirty="0">
                <a:solidFill>
                  <a:srgbClr val="FF0000"/>
                </a:solidFill>
                <a:effectLst>
                  <a:outerShdw blurRad="38100" dist="38100" dir="2700000" algn="tl">
                    <a:srgbClr val="000000">
                      <a:alpha val="43137"/>
                    </a:srgbClr>
                  </a:outerShdw>
                </a:effectLst>
              </a:rPr>
              <a:t>local</a:t>
            </a:r>
            <a:r>
              <a:rPr lang="en-US" sz="2400" b="1" dirty="0">
                <a:solidFill>
                  <a:srgbClr val="FF0000"/>
                </a:solidFill>
              </a:rPr>
              <a:t>  temporal </a:t>
            </a:r>
            <a:r>
              <a:rPr lang="en-US" sz="2400" b="1" dirty="0" smtClean="0">
                <a:solidFill>
                  <a:srgbClr val="FF0000"/>
                </a:solidFill>
              </a:rPr>
              <a:t>propagation</a:t>
            </a:r>
            <a:endParaRPr lang="en-US" sz="2400" b="1" dirty="0">
              <a:solidFill>
                <a:srgbClr val="FF0000"/>
              </a:solidFill>
            </a:endParaRPr>
          </a:p>
        </p:txBody>
      </p:sp>
      <p:sp>
        <p:nvSpPr>
          <p:cNvPr id="224" name="TextBox 223"/>
          <p:cNvSpPr txBox="1"/>
          <p:nvPr/>
        </p:nvSpPr>
        <p:spPr>
          <a:xfrm>
            <a:off x="540654" y="6243935"/>
            <a:ext cx="4901094" cy="461665"/>
          </a:xfrm>
          <a:prstGeom prst="rect">
            <a:avLst/>
          </a:prstGeom>
          <a:noFill/>
        </p:spPr>
        <p:txBody>
          <a:bodyPr wrap="square" rtlCol="0">
            <a:spAutoFit/>
          </a:bodyPr>
          <a:lstStyle>
            <a:defPPr>
              <a:defRPr lang="en-US"/>
            </a:defPPr>
            <a:lvl1pPr algn="ctr">
              <a:defRPr sz="2000" b="1">
                <a:solidFill>
                  <a:schemeClr val="tx2"/>
                </a:solidFill>
              </a:defRPr>
            </a:lvl1pPr>
          </a:lstStyle>
          <a:p>
            <a:r>
              <a:rPr lang="en-US" sz="2400" dirty="0" smtClean="0">
                <a:solidFill>
                  <a:srgbClr val="FF0000"/>
                </a:solidFill>
              </a:rPr>
              <a:t>Propagate information </a:t>
            </a:r>
          </a:p>
        </p:txBody>
      </p:sp>
      <p:sp>
        <p:nvSpPr>
          <p:cNvPr id="226" name="Title 1"/>
          <p:cNvSpPr txBox="1">
            <a:spLocks/>
          </p:cNvSpPr>
          <p:nvPr/>
        </p:nvSpPr>
        <p:spPr>
          <a:xfrm>
            <a:off x="45720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smtClean="0">
                <a:solidFill>
                  <a:srgbClr val="0070C0"/>
                </a:solidFill>
              </a:rPr>
              <a:t>Previous Work</a:t>
            </a:r>
            <a:endParaRPr lang="en-US" sz="4000" dirty="0"/>
          </a:p>
        </p:txBody>
      </p:sp>
      <p:pic>
        <p:nvPicPr>
          <p:cNvPr id="1026" name="Picture 2" descr="E:\work\video_coseg_data\MS\salta\1023.jpg"/>
          <p:cNvPicPr>
            <a:picLocks noChangeAspect="1" noChangeArrowheads="1"/>
          </p:cNvPicPr>
          <p:nvPr/>
        </p:nvPicPr>
        <p:blipFill rotWithShape="1">
          <a:blip r:embed="rId14">
            <a:extLst>
              <a:ext uri="{28A0092B-C50C-407E-A947-70E740481C1C}">
                <a14:useLocalDpi xmlns:a14="http://schemas.microsoft.com/office/drawing/2010/main" val="0"/>
              </a:ext>
            </a:extLst>
          </a:blip>
          <a:srcRect r="4412"/>
          <a:stretch/>
        </p:blipFill>
        <p:spPr bwMode="auto">
          <a:xfrm>
            <a:off x="5486400" y="1445150"/>
            <a:ext cx="2552700" cy="2002900"/>
          </a:xfrm>
          <a:prstGeom prst="rect">
            <a:avLst/>
          </a:prstGeom>
          <a:ln w="38100">
            <a:solidFill>
              <a:schemeClr val="tx2"/>
            </a:solidFill>
          </a:ln>
          <a:extLst>
            <a:ext uri="{909E8E84-426E-40DD-AFC4-6F175D3DCCD1}">
              <a14:hiddenFill xmlns:a14="http://schemas.microsoft.com/office/drawing/2010/main">
                <a:solidFill>
                  <a:srgbClr val="FFFFFF"/>
                </a:solidFill>
              </a14:hiddenFill>
            </a:ext>
          </a:extLst>
        </p:spPr>
      </p:pic>
      <p:pic>
        <p:nvPicPr>
          <p:cNvPr id="360" name="salta.avi">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rotWithShape="1">
          <a:blip r:embed="rId15"/>
          <a:srcRect l="3176" t="20377" r="35211" b="9481"/>
          <a:stretch/>
        </p:blipFill>
        <p:spPr>
          <a:xfrm>
            <a:off x="1833707" y="1409700"/>
            <a:ext cx="5633893" cy="2010999"/>
          </a:xfrm>
          <a:prstGeom prst="rect">
            <a:avLst/>
          </a:prstGeom>
        </p:spPr>
      </p:pic>
      <p:sp>
        <p:nvSpPr>
          <p:cNvPr id="25" name="Rectangle 24"/>
          <p:cNvSpPr/>
          <p:nvPr/>
        </p:nvSpPr>
        <p:spPr>
          <a:xfrm>
            <a:off x="4498950" y="833735"/>
            <a:ext cx="343732" cy="2740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226"/>
          <p:cNvSpPr/>
          <p:nvPr/>
        </p:nvSpPr>
        <p:spPr>
          <a:xfrm>
            <a:off x="2206959" y="1151301"/>
            <a:ext cx="4867559" cy="19728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solidFill>
              </a:rPr>
              <a:t>Do not handle well:</a:t>
            </a:r>
          </a:p>
          <a:p>
            <a:pPr marL="457200" indent="-457200">
              <a:buFontTx/>
              <a:buAutoNum type="arabicPeriod"/>
            </a:pPr>
            <a:r>
              <a:rPr lang="en-US" sz="2400" b="1" dirty="0">
                <a:solidFill>
                  <a:schemeClr val="tx1"/>
                </a:solidFill>
              </a:rPr>
              <a:t>Non-rigid motions</a:t>
            </a:r>
          </a:p>
          <a:p>
            <a:pPr marL="457200" indent="-457200">
              <a:buAutoNum type="arabicPeriod"/>
            </a:pPr>
            <a:r>
              <a:rPr lang="en-US" sz="2400" b="1" dirty="0" smtClean="0">
                <a:solidFill>
                  <a:schemeClr val="tx1"/>
                </a:solidFill>
              </a:rPr>
              <a:t>Severe motion </a:t>
            </a:r>
            <a:r>
              <a:rPr lang="en-US" sz="2400" b="1" dirty="0">
                <a:solidFill>
                  <a:schemeClr val="tx1"/>
                </a:solidFill>
              </a:rPr>
              <a:t>b</a:t>
            </a:r>
            <a:r>
              <a:rPr lang="en-US" sz="2400" b="1" dirty="0" smtClean="0">
                <a:solidFill>
                  <a:schemeClr val="tx1"/>
                </a:solidFill>
              </a:rPr>
              <a:t>lur</a:t>
            </a:r>
          </a:p>
          <a:p>
            <a:pPr marL="457200" indent="-457200">
              <a:buAutoNum type="arabicPeriod"/>
            </a:pPr>
            <a:r>
              <a:rPr lang="en-US" sz="2400" b="1" dirty="0" smtClean="0">
                <a:solidFill>
                  <a:schemeClr val="tx1"/>
                </a:solidFill>
              </a:rPr>
              <a:t>Low quality video</a:t>
            </a:r>
            <a:endParaRPr lang="en-US" sz="2400" b="1" dirty="0">
              <a:solidFill>
                <a:schemeClr val="tx1"/>
              </a:solidFill>
            </a:endParaRPr>
          </a:p>
        </p:txBody>
      </p:sp>
      <p:sp>
        <p:nvSpPr>
          <p:cNvPr id="176" name="Rectangle 175"/>
          <p:cNvSpPr/>
          <p:nvPr/>
        </p:nvSpPr>
        <p:spPr>
          <a:xfrm>
            <a:off x="256795" y="3505200"/>
            <a:ext cx="3781805" cy="492443"/>
          </a:xfrm>
          <a:prstGeom prst="rect">
            <a:avLst/>
          </a:prstGeom>
        </p:spPr>
        <p:txBody>
          <a:bodyPr wrap="none">
            <a:spAutoFit/>
          </a:bodyPr>
          <a:lstStyle/>
          <a:p>
            <a:r>
              <a:rPr lang="en-US" sz="2600" b="1" dirty="0">
                <a:solidFill>
                  <a:srgbClr val="00B050"/>
                </a:solidFill>
                <a:cs typeface="Times New Roman" pitchFamily="18" charset="0"/>
              </a:rPr>
              <a:t>iii) </a:t>
            </a:r>
            <a:r>
              <a:rPr lang="en-US" sz="2600" b="1" dirty="0" smtClean="0">
                <a:solidFill>
                  <a:srgbClr val="00B050"/>
                </a:solidFill>
                <a:cs typeface="Times New Roman" pitchFamily="18" charset="0"/>
              </a:rPr>
              <a:t>Graph-based Methods </a:t>
            </a:r>
            <a:endParaRPr lang="en-US" sz="2600" b="1" dirty="0">
              <a:solidFill>
                <a:srgbClr val="00B050"/>
              </a:solidFill>
              <a:cs typeface="Times New Roman" pitchFamily="18" charset="0"/>
            </a:endParaRPr>
          </a:p>
        </p:txBody>
      </p:sp>
      <p:sp>
        <p:nvSpPr>
          <p:cNvPr id="177" name="Rectangle 176"/>
          <p:cNvSpPr/>
          <p:nvPr/>
        </p:nvSpPr>
        <p:spPr>
          <a:xfrm>
            <a:off x="-381000" y="3890506"/>
            <a:ext cx="7315200" cy="352404"/>
          </a:xfrm>
          <a:prstGeom prst="rect">
            <a:avLst/>
          </a:prstGeom>
        </p:spPr>
        <p:txBody>
          <a:bodyPr wrap="square">
            <a:spAutoFit/>
          </a:bodyPr>
          <a:lstStyle/>
          <a:p>
            <a:pPr algn="ctr">
              <a:lnSpc>
                <a:spcPts val="2000"/>
              </a:lnSpc>
            </a:pPr>
            <a:r>
              <a:rPr lang="en-US" sz="2000" i="1" dirty="0"/>
              <a:t>[</a:t>
            </a:r>
            <a:r>
              <a:rPr lang="en-US" sz="2000" i="1" dirty="0" smtClean="0"/>
              <a:t>Lee </a:t>
            </a:r>
            <a:r>
              <a:rPr lang="en-US" sz="2000" i="1" dirty="0"/>
              <a:t>et al, </a:t>
            </a:r>
            <a:r>
              <a:rPr lang="pl-PL" sz="2000" i="1" dirty="0"/>
              <a:t>Ma</a:t>
            </a:r>
            <a:r>
              <a:rPr lang="en-US" sz="2000" i="1" dirty="0"/>
              <a:t> &amp; </a:t>
            </a:r>
            <a:r>
              <a:rPr lang="pl-PL" sz="2000" i="1" dirty="0"/>
              <a:t>Latecki</a:t>
            </a:r>
            <a:r>
              <a:rPr lang="en-US" sz="2000" i="1" dirty="0"/>
              <a:t>, Zhang et </a:t>
            </a:r>
            <a:r>
              <a:rPr lang="en-US" sz="2000" i="1" dirty="0" smtClean="0"/>
              <a:t>al, </a:t>
            </a:r>
            <a:r>
              <a:rPr lang="en-US" sz="2000" i="1" dirty="0" err="1" smtClean="0"/>
              <a:t>Papazoglou</a:t>
            </a:r>
            <a:r>
              <a:rPr lang="en-US" sz="2000" i="1" dirty="0" smtClean="0"/>
              <a:t> </a:t>
            </a:r>
            <a:r>
              <a:rPr lang="en-US" sz="2000" i="1" dirty="0"/>
              <a:t>et al</a:t>
            </a:r>
            <a:r>
              <a:rPr lang="en-US" sz="2000" i="1" dirty="0" smtClean="0"/>
              <a:t>,…]</a:t>
            </a:r>
            <a:endParaRPr lang="en-US" sz="2000" i="1" dirty="0"/>
          </a:p>
        </p:txBody>
      </p:sp>
      <p:grpSp>
        <p:nvGrpSpPr>
          <p:cNvPr id="178" name="Group 177"/>
          <p:cNvGrpSpPr/>
          <p:nvPr/>
        </p:nvGrpSpPr>
        <p:grpSpPr>
          <a:xfrm>
            <a:off x="457200" y="4114800"/>
            <a:ext cx="8382000" cy="762000"/>
            <a:chOff x="457200" y="4267200"/>
            <a:chExt cx="8382000" cy="762000"/>
          </a:xfrm>
        </p:grpSpPr>
        <p:grpSp>
          <p:nvGrpSpPr>
            <p:cNvPr id="179" name="Group 178"/>
            <p:cNvGrpSpPr/>
            <p:nvPr/>
          </p:nvGrpSpPr>
          <p:grpSpPr>
            <a:xfrm>
              <a:off x="457200" y="4267200"/>
              <a:ext cx="1752600" cy="762000"/>
              <a:chOff x="457200" y="4267200"/>
              <a:chExt cx="1752600" cy="762000"/>
            </a:xfrm>
          </p:grpSpPr>
          <p:sp>
            <p:nvSpPr>
              <p:cNvPr id="189" name="TextBox 188"/>
              <p:cNvSpPr txBox="1"/>
              <p:nvPr/>
            </p:nvSpPr>
            <p:spPr>
              <a:xfrm>
                <a:off x="457200" y="4267200"/>
                <a:ext cx="1752600" cy="461665"/>
              </a:xfrm>
              <a:prstGeom prst="rect">
                <a:avLst/>
              </a:prstGeom>
              <a:noFill/>
              <a:ln>
                <a:noFill/>
              </a:ln>
            </p:spPr>
            <p:txBody>
              <a:bodyPr wrap="square" rtlCol="0">
                <a:spAutoFit/>
              </a:bodyPr>
              <a:lstStyle>
                <a:defPPr>
                  <a:defRPr lang="en-US"/>
                </a:defPPr>
                <a:lvl1pPr>
                  <a:defRPr sz="2400" b="1">
                    <a:solidFill>
                      <a:srgbClr val="FF0000"/>
                    </a:solidFill>
                  </a:defRPr>
                </a:lvl1pPr>
              </a:lstStyle>
              <a:p>
                <a:r>
                  <a:rPr lang="en-US" dirty="0" err="1"/>
                  <a:t>fg</a:t>
                </a:r>
                <a:r>
                  <a:rPr lang="en-US" dirty="0"/>
                  <a:t>/</a:t>
                </a:r>
                <a:r>
                  <a:rPr lang="en-US" dirty="0" err="1"/>
                  <a:t>bg</a:t>
                </a:r>
                <a:r>
                  <a:rPr lang="en-US" dirty="0"/>
                  <a:t> votes</a:t>
                </a:r>
              </a:p>
            </p:txBody>
          </p:sp>
          <p:sp>
            <p:nvSpPr>
              <p:cNvPr id="190" name="Down Arrow 189"/>
              <p:cNvSpPr/>
              <p:nvPr/>
            </p:nvSpPr>
            <p:spPr>
              <a:xfrm>
                <a:off x="1031760" y="4648200"/>
                <a:ext cx="260340" cy="38100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79"/>
            <p:cNvGrpSpPr/>
            <p:nvPr/>
          </p:nvGrpSpPr>
          <p:grpSpPr>
            <a:xfrm>
              <a:off x="2438400" y="4267200"/>
              <a:ext cx="1752600" cy="762000"/>
              <a:chOff x="2438400" y="4267200"/>
              <a:chExt cx="1752600" cy="762000"/>
            </a:xfrm>
          </p:grpSpPr>
          <p:sp>
            <p:nvSpPr>
              <p:cNvPr id="187" name="TextBox 186"/>
              <p:cNvSpPr txBox="1"/>
              <p:nvPr/>
            </p:nvSpPr>
            <p:spPr>
              <a:xfrm>
                <a:off x="2438400" y="4267200"/>
                <a:ext cx="1752600" cy="461665"/>
              </a:xfrm>
              <a:prstGeom prst="rect">
                <a:avLst/>
              </a:prstGeom>
              <a:noFill/>
              <a:ln>
                <a:noFill/>
              </a:ln>
            </p:spPr>
            <p:txBody>
              <a:bodyPr wrap="square" rtlCol="0">
                <a:spAutoFit/>
              </a:bodyPr>
              <a:lstStyle>
                <a:defPPr>
                  <a:defRPr lang="en-US"/>
                </a:defPPr>
                <a:lvl1pPr>
                  <a:defRPr sz="2400" b="1">
                    <a:solidFill>
                      <a:srgbClr val="FF0000"/>
                    </a:solidFill>
                  </a:defRPr>
                </a:lvl1pPr>
              </a:lstStyle>
              <a:p>
                <a:r>
                  <a:rPr lang="en-US" dirty="0" err="1"/>
                  <a:t>fg</a:t>
                </a:r>
                <a:r>
                  <a:rPr lang="en-US" dirty="0"/>
                  <a:t>/</a:t>
                </a:r>
                <a:r>
                  <a:rPr lang="en-US" dirty="0" err="1"/>
                  <a:t>bg</a:t>
                </a:r>
                <a:r>
                  <a:rPr lang="en-US" dirty="0"/>
                  <a:t> votes</a:t>
                </a:r>
              </a:p>
            </p:txBody>
          </p:sp>
          <p:sp>
            <p:nvSpPr>
              <p:cNvPr id="188" name="Down Arrow 187"/>
              <p:cNvSpPr/>
              <p:nvPr/>
            </p:nvSpPr>
            <p:spPr>
              <a:xfrm>
                <a:off x="3012960" y="4648200"/>
                <a:ext cx="260340" cy="38100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p:cNvGrpSpPr/>
            <p:nvPr/>
          </p:nvGrpSpPr>
          <p:grpSpPr>
            <a:xfrm>
              <a:off x="4495800" y="4267200"/>
              <a:ext cx="1752600" cy="762000"/>
              <a:chOff x="457200" y="4267200"/>
              <a:chExt cx="1752600" cy="762000"/>
            </a:xfrm>
          </p:grpSpPr>
          <p:sp>
            <p:nvSpPr>
              <p:cNvPr id="185" name="TextBox 184"/>
              <p:cNvSpPr txBox="1"/>
              <p:nvPr/>
            </p:nvSpPr>
            <p:spPr>
              <a:xfrm>
                <a:off x="457200" y="4267200"/>
                <a:ext cx="1752600" cy="461665"/>
              </a:xfrm>
              <a:prstGeom prst="rect">
                <a:avLst/>
              </a:prstGeom>
              <a:noFill/>
              <a:ln>
                <a:noFill/>
              </a:ln>
            </p:spPr>
            <p:txBody>
              <a:bodyPr wrap="square" rtlCol="0">
                <a:spAutoFit/>
              </a:bodyPr>
              <a:lstStyle>
                <a:defPPr>
                  <a:defRPr lang="en-US"/>
                </a:defPPr>
                <a:lvl1pPr>
                  <a:defRPr sz="2400" b="1">
                    <a:solidFill>
                      <a:srgbClr val="FF0000"/>
                    </a:solidFill>
                  </a:defRPr>
                </a:lvl1pPr>
              </a:lstStyle>
              <a:p>
                <a:r>
                  <a:rPr lang="en-US" dirty="0" err="1"/>
                  <a:t>fg</a:t>
                </a:r>
                <a:r>
                  <a:rPr lang="en-US" dirty="0"/>
                  <a:t>/</a:t>
                </a:r>
                <a:r>
                  <a:rPr lang="en-US" dirty="0" err="1"/>
                  <a:t>bg</a:t>
                </a:r>
                <a:r>
                  <a:rPr lang="en-US" dirty="0"/>
                  <a:t> votes</a:t>
                </a:r>
              </a:p>
            </p:txBody>
          </p:sp>
          <p:sp>
            <p:nvSpPr>
              <p:cNvPr id="186" name="Down Arrow 185"/>
              <p:cNvSpPr/>
              <p:nvPr/>
            </p:nvSpPr>
            <p:spPr>
              <a:xfrm>
                <a:off x="1031760" y="4648200"/>
                <a:ext cx="260340" cy="38100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2" name="Group 181"/>
            <p:cNvGrpSpPr/>
            <p:nvPr/>
          </p:nvGrpSpPr>
          <p:grpSpPr>
            <a:xfrm>
              <a:off x="7086600" y="4267200"/>
              <a:ext cx="1752600" cy="762000"/>
              <a:chOff x="457200" y="4267200"/>
              <a:chExt cx="1752600" cy="762000"/>
            </a:xfrm>
          </p:grpSpPr>
          <p:sp>
            <p:nvSpPr>
              <p:cNvPr id="183" name="TextBox 182"/>
              <p:cNvSpPr txBox="1"/>
              <p:nvPr/>
            </p:nvSpPr>
            <p:spPr>
              <a:xfrm>
                <a:off x="457200" y="4267200"/>
                <a:ext cx="1752600" cy="461665"/>
              </a:xfrm>
              <a:prstGeom prst="rect">
                <a:avLst/>
              </a:prstGeom>
              <a:noFill/>
              <a:ln>
                <a:noFill/>
              </a:ln>
            </p:spPr>
            <p:txBody>
              <a:bodyPr wrap="square" rtlCol="0">
                <a:spAutoFit/>
              </a:bodyPr>
              <a:lstStyle>
                <a:defPPr>
                  <a:defRPr lang="en-US"/>
                </a:defPPr>
                <a:lvl1pPr>
                  <a:defRPr sz="2400" b="1">
                    <a:solidFill>
                      <a:srgbClr val="FF0000"/>
                    </a:solidFill>
                  </a:defRPr>
                </a:lvl1pPr>
              </a:lstStyle>
              <a:p>
                <a:r>
                  <a:rPr lang="en-US" dirty="0" err="1"/>
                  <a:t>fg</a:t>
                </a:r>
                <a:r>
                  <a:rPr lang="en-US" dirty="0"/>
                  <a:t>/</a:t>
                </a:r>
                <a:r>
                  <a:rPr lang="en-US" dirty="0" err="1"/>
                  <a:t>bg</a:t>
                </a:r>
                <a:r>
                  <a:rPr lang="en-US" dirty="0"/>
                  <a:t> votes</a:t>
                </a:r>
              </a:p>
            </p:txBody>
          </p:sp>
          <p:sp>
            <p:nvSpPr>
              <p:cNvPr id="184" name="Down Arrow 183"/>
              <p:cNvSpPr/>
              <p:nvPr/>
            </p:nvSpPr>
            <p:spPr>
              <a:xfrm>
                <a:off x="1031760" y="4648200"/>
                <a:ext cx="260340" cy="381000"/>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2877051267"/>
      </p:ext>
    </p:extLst>
  </p:cSld>
  <p:clrMapOvr>
    <a:masterClrMapping/>
  </p:clrMapOvr>
  <mc:AlternateContent xmlns:mc="http://schemas.openxmlformats.org/markup-compatibility/2006" xmlns:p14="http://schemas.microsoft.com/office/powerpoint/2010/main">
    <mc:Choice Requires="p14">
      <p:transition spd="slow" p14:dur="2000" advTm="63538"/>
    </mc:Choice>
    <mc:Fallback xmlns="">
      <p:transition spd="slow" advTm="635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wipe(left)">
                                      <p:cBhvr>
                                        <p:cTn id="7" dur="500"/>
                                        <p:tgtEl>
                                          <p:spTgt spid="2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9"/>
                                        </p:tgtEl>
                                        <p:attrNameLst>
                                          <p:attrName>style.visibility</p:attrName>
                                        </p:attrNameLst>
                                      </p:cBhvr>
                                      <p:to>
                                        <p:strVal val="visible"/>
                                      </p:to>
                                    </p:set>
                                  </p:childTnLst>
                                </p:cTn>
                              </p:par>
                              <p:par>
                                <p:cTn id="12" presetID="1" presetClass="mediacall" presetSubtype="0" fill="hold" nodeType="withEffect">
                                  <p:stCondLst>
                                    <p:cond delay="500"/>
                                  </p:stCondLst>
                                  <p:childTnLst>
                                    <p:cmd type="call" cmd="playFrom(0.0)">
                                      <p:cBhvr>
                                        <p:cTn id="13" dur="12083" fill="hold"/>
                                        <p:tgtEl>
                                          <p:spTgt spid="209"/>
                                        </p:tgtEl>
                                      </p:cBhvr>
                                    </p:cmd>
                                  </p:childTnLst>
                                </p:cTn>
                              </p:par>
                              <p:par>
                                <p:cTn id="14" presetID="1" presetClass="entr" presetSubtype="0" fill="hold" nodeType="withEffect">
                                  <p:stCondLst>
                                    <p:cond delay="500"/>
                                  </p:stCondLst>
                                  <p:childTnLst>
                                    <p:set>
                                      <p:cBhvr>
                                        <p:cTn id="15" dur="1" fill="hold">
                                          <p:stCondLst>
                                            <p:cond delay="0"/>
                                          </p:stCondLst>
                                        </p:cTn>
                                        <p:tgtEl>
                                          <p:spTgt spid="2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1"/>
                                        </p:tgtEl>
                                        <p:attrNameLst>
                                          <p:attrName>style.visibility</p:attrName>
                                        </p:attrNameLst>
                                      </p:cBhvr>
                                      <p:to>
                                        <p:strVal val="visible"/>
                                      </p:to>
                                    </p:set>
                                    <p:animEffect transition="in" filter="wipe(left)">
                                      <p:cBhvr>
                                        <p:cTn id="25" dur="500"/>
                                        <p:tgtEl>
                                          <p:spTgt spid="2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22"/>
                                        </p:tgtEl>
                                        <p:attrNameLst>
                                          <p:attrName>style.visibility</p:attrName>
                                        </p:attrNameLst>
                                      </p:cBhvr>
                                      <p:to>
                                        <p:strVal val="visible"/>
                                      </p:to>
                                    </p:set>
                                    <p:animEffect transition="in" filter="wipe(left)">
                                      <p:cBhvr>
                                        <p:cTn id="30" dur="500"/>
                                        <p:tgtEl>
                                          <p:spTgt spid="222"/>
                                        </p:tgtEl>
                                      </p:cBhvr>
                                    </p:animEffect>
                                  </p:childTnLst>
                                </p:cTn>
                              </p:par>
                              <p:par>
                                <p:cTn id="31" presetID="10" presetClass="exit" presetSubtype="0" fill="hold" grpId="1" nodeType="withEffect">
                                  <p:stCondLst>
                                    <p:cond delay="0"/>
                                  </p:stCondLst>
                                  <p:childTnLst>
                                    <p:animEffect transition="out" filter="fade">
                                      <p:cBhvr>
                                        <p:cTn id="32" dur="500"/>
                                        <p:tgtEl>
                                          <p:spTgt spid="218"/>
                                        </p:tgtEl>
                                      </p:cBhvr>
                                    </p:animEffect>
                                    <p:set>
                                      <p:cBhvr>
                                        <p:cTn id="33" dur="1" fill="hold">
                                          <p:stCondLst>
                                            <p:cond delay="499"/>
                                          </p:stCondLst>
                                        </p:cTn>
                                        <p:tgtEl>
                                          <p:spTgt spid="218"/>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221"/>
                                        </p:tgtEl>
                                      </p:cBhvr>
                                    </p:animEffect>
                                    <p:set>
                                      <p:cBhvr>
                                        <p:cTn id="36" dur="1" fill="hold">
                                          <p:stCondLst>
                                            <p:cond delay="499"/>
                                          </p:stCondLst>
                                        </p:cTn>
                                        <p:tgtEl>
                                          <p:spTgt spid="22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026"/>
                                        </p:tgtEl>
                                      </p:cBhvr>
                                    </p:animEffect>
                                    <p:set>
                                      <p:cBhvr>
                                        <p:cTn id="41" dur="1" fill="hold">
                                          <p:stCondLst>
                                            <p:cond delay="499"/>
                                          </p:stCondLst>
                                        </p:cTn>
                                        <p:tgtEl>
                                          <p:spTgt spid="102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09"/>
                                        </p:tgtEl>
                                      </p:cBhvr>
                                    </p:animEffect>
                                    <p:set>
                                      <p:cBhvr>
                                        <p:cTn id="44" dur="1" fill="hold">
                                          <p:stCondLst>
                                            <p:cond delay="499"/>
                                          </p:stCondLst>
                                        </p:cTn>
                                        <p:tgtEl>
                                          <p:spTgt spid="209"/>
                                        </p:tgtEl>
                                        <p:attrNameLst>
                                          <p:attrName>style.visibility</p:attrName>
                                        </p:attrNameLst>
                                      </p:cBhvr>
                                      <p:to>
                                        <p:strVal val="hidden"/>
                                      </p:to>
                                    </p:set>
                                    <p:cmd type="call" cmd="stop">
                                      <p:cBhvr>
                                        <p:cTn id="45" dur="1">
                                          <p:stCondLst>
                                            <p:cond delay="499"/>
                                          </p:stCondLst>
                                        </p:cTn>
                                        <p:tgtEl>
                                          <p:spTgt spid="209"/>
                                        </p:tgtEl>
                                      </p:cBhvr>
                                    </p:cmd>
                                  </p:childTnLst>
                                </p:cTn>
                              </p:par>
                              <p:par>
                                <p:cTn id="46" presetID="10" presetClass="exit" presetSubtype="0" fill="hold" nodeType="withEffect">
                                  <p:stCondLst>
                                    <p:cond delay="0"/>
                                  </p:stCondLst>
                                  <p:childTnLst>
                                    <p:animEffect transition="out" filter="fade">
                                      <p:cBhvr>
                                        <p:cTn id="47" dur="500"/>
                                        <p:tgtEl>
                                          <p:spTgt spid="210"/>
                                        </p:tgtEl>
                                      </p:cBhvr>
                                    </p:animEffect>
                                    <p:set>
                                      <p:cBhvr>
                                        <p:cTn id="48" dur="1" fill="hold">
                                          <p:stCondLst>
                                            <p:cond delay="499"/>
                                          </p:stCondLst>
                                        </p:cTn>
                                        <p:tgtEl>
                                          <p:spTgt spid="210"/>
                                        </p:tgtEl>
                                        <p:attrNameLst>
                                          <p:attrName>style.visibility</p:attrName>
                                        </p:attrNameLst>
                                      </p:cBhvr>
                                      <p:to>
                                        <p:strVal val="hidden"/>
                                      </p:to>
                                    </p:set>
                                  </p:child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0"/>
                                          </p:stCondLst>
                                        </p:cTn>
                                        <p:tgtEl>
                                          <p:spTgt spid="360"/>
                                        </p:tgtEl>
                                        <p:attrNameLst>
                                          <p:attrName>style.visibility</p:attrName>
                                        </p:attrNameLst>
                                      </p:cBhvr>
                                      <p:to>
                                        <p:strVal val="visible"/>
                                      </p:to>
                                    </p:set>
                                  </p:childTnLst>
                                </p:cTn>
                              </p:par>
                            </p:childTnLst>
                          </p:cTn>
                        </p:par>
                        <p:par>
                          <p:cTn id="52" fill="hold">
                            <p:stCondLst>
                              <p:cond delay="500"/>
                            </p:stCondLst>
                            <p:childTnLst>
                              <p:par>
                                <p:cTn id="53" presetID="1" presetClass="mediacall" presetSubtype="0" fill="hold" nodeType="afterEffect">
                                  <p:stCondLst>
                                    <p:cond delay="0"/>
                                  </p:stCondLst>
                                  <p:childTnLst>
                                    <p:cmd type="call" cmd="playFrom(0.0)">
                                      <p:cBhvr>
                                        <p:cTn id="54" dur="12083" fill="hold"/>
                                        <p:tgtEl>
                                          <p:spTgt spid="360"/>
                                        </p:tgtEl>
                                      </p:cBhvr>
                                    </p:cmd>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27"/>
                                        </p:tgtEl>
                                        <p:attrNameLst>
                                          <p:attrName>style.visibility</p:attrName>
                                        </p:attrNameLst>
                                      </p:cBhvr>
                                      <p:to>
                                        <p:strVal val="visible"/>
                                      </p:to>
                                    </p:set>
                                    <p:anim calcmode="lin" valueType="num">
                                      <p:cBhvr>
                                        <p:cTn id="61" dur="500" fill="hold"/>
                                        <p:tgtEl>
                                          <p:spTgt spid="227"/>
                                        </p:tgtEl>
                                        <p:attrNameLst>
                                          <p:attrName>ppt_w</p:attrName>
                                        </p:attrNameLst>
                                      </p:cBhvr>
                                      <p:tavLst>
                                        <p:tav tm="0">
                                          <p:val>
                                            <p:fltVal val="0"/>
                                          </p:val>
                                        </p:tav>
                                        <p:tav tm="100000">
                                          <p:val>
                                            <p:strVal val="#ppt_w"/>
                                          </p:val>
                                        </p:tav>
                                      </p:tavLst>
                                    </p:anim>
                                    <p:anim calcmode="lin" valueType="num">
                                      <p:cBhvr>
                                        <p:cTn id="62" dur="500" fill="hold"/>
                                        <p:tgtEl>
                                          <p:spTgt spid="227"/>
                                        </p:tgtEl>
                                        <p:attrNameLst>
                                          <p:attrName>ppt_h</p:attrName>
                                        </p:attrNameLst>
                                      </p:cBhvr>
                                      <p:tavLst>
                                        <p:tav tm="0">
                                          <p:val>
                                            <p:fltVal val="0"/>
                                          </p:val>
                                        </p:tav>
                                        <p:tav tm="100000">
                                          <p:val>
                                            <p:strVal val="#ppt_h"/>
                                          </p:val>
                                        </p:tav>
                                      </p:tavLst>
                                    </p:anim>
                                    <p:animEffect transition="in" filter="fade">
                                      <p:cBhvr>
                                        <p:cTn id="63" dur="500"/>
                                        <p:tgtEl>
                                          <p:spTgt spid="227"/>
                                        </p:tgtEl>
                                      </p:cBhvr>
                                    </p:animEffect>
                                  </p:childTnLst>
                                </p:cTn>
                              </p:par>
                              <p:par>
                                <p:cTn id="64" presetID="10" presetClass="exit" presetSubtype="0" fill="hold" nodeType="withEffect">
                                  <p:stCondLst>
                                    <p:cond delay="0"/>
                                  </p:stCondLst>
                                  <p:childTnLst>
                                    <p:animEffect transition="out" filter="fade">
                                      <p:cBhvr>
                                        <p:cTn id="65" dur="500"/>
                                        <p:tgtEl>
                                          <p:spTgt spid="360"/>
                                        </p:tgtEl>
                                      </p:cBhvr>
                                    </p:animEffect>
                                    <p:set>
                                      <p:cBhvr>
                                        <p:cTn id="66" dur="1" fill="hold">
                                          <p:stCondLst>
                                            <p:cond delay="499"/>
                                          </p:stCondLst>
                                        </p:cTn>
                                        <p:tgtEl>
                                          <p:spTgt spid="360"/>
                                        </p:tgtEl>
                                        <p:attrNameLst>
                                          <p:attrName>style.visibility</p:attrName>
                                        </p:attrNameLst>
                                      </p:cBhvr>
                                      <p:to>
                                        <p:strVal val="hidden"/>
                                      </p:to>
                                    </p:set>
                                    <p:cmd type="call" cmd="stop">
                                      <p:cBhvr>
                                        <p:cTn id="67" dur="1">
                                          <p:stCondLst>
                                            <p:cond delay="499"/>
                                          </p:stCondLst>
                                        </p:cTn>
                                        <p:tgtEl>
                                          <p:spTgt spid="36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8" repeatCount="indefinite" fill="hold" display="0">
                  <p:stCondLst>
                    <p:cond delay="indefinite"/>
                  </p:stCondLst>
                  <p:endCondLst>
                    <p:cond evt="onNext" delay="0">
                      <p:tgtEl>
                        <p:sldTgt/>
                      </p:tgtEl>
                    </p:cond>
                  </p:endCondLst>
                </p:cTn>
                <p:tgtEl>
                  <p:spTgt spid="209"/>
                </p:tgtEl>
              </p:cMediaNode>
            </p:video>
            <p:video>
              <p:cMediaNode vol="80000">
                <p:cTn id="69" repeatCount="indefinite" fill="hold" display="0">
                  <p:stCondLst>
                    <p:cond delay="indefinite"/>
                  </p:stCondLst>
                  <p:endCondLst>
                    <p:cond evt="onNext" delay="0">
                      <p:tgtEl>
                        <p:sldTgt/>
                      </p:tgtEl>
                    </p:cond>
                  </p:endCondLst>
                </p:cTn>
                <p:tgtEl>
                  <p:spTgt spid="360"/>
                </p:tgtEl>
              </p:cMediaNode>
            </p:video>
          </p:childTnLst>
        </p:cTn>
      </p:par>
    </p:tnLst>
    <p:bldLst>
      <p:bldP spid="218" grpId="0" animBg="1"/>
      <p:bldP spid="218" grpId="1" animBg="1"/>
      <p:bldP spid="221" grpId="0" animBg="1"/>
      <p:bldP spid="221" grpId="1" animBg="1"/>
      <p:bldP spid="222" grpId="0" animBg="1"/>
      <p:bldP spid="25" grpId="0" animBg="1"/>
      <p:bldP spid="227" grpId="0" animBg="1"/>
    </p:bldLst>
  </p:timing>
  <p:extLst mod="1">
    <p:ext uri="{E180D4A7-C9FB-4DFB-919C-405C955672EB}">
      <p14:showEvtLst xmlns:p14="http://schemas.microsoft.com/office/powerpoint/2010/main">
        <p14:playEvt time="22856" objId="8"/>
        <p14:playEvt time="22856" objId="11"/>
        <p14:playEvt time="27628" objId="11"/>
        <p14:playEvt time="27651" objId="8"/>
        <p14:stopEvt time="28266" objId="11"/>
        <p14:stopEvt time="28266" objId="8"/>
        <p14:playEvt time="58010" objId="16"/>
        <p14:stopEvt time="62544" objId="16"/>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4" descr="E:\work\video_coseg_data\MS\salta_frames\000004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05000"/>
            <a:ext cx="2133600" cy="1600200"/>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sp>
        <p:nvSpPr>
          <p:cNvPr id="54" name="TextBox 53"/>
          <p:cNvSpPr txBox="1"/>
          <p:nvPr/>
        </p:nvSpPr>
        <p:spPr>
          <a:xfrm rot="20075488">
            <a:off x="5350201" y="1388742"/>
            <a:ext cx="1019245" cy="1015663"/>
          </a:xfrm>
          <a:prstGeom prst="rect">
            <a:avLst/>
          </a:prstGeom>
          <a:noFill/>
          <a:ln w="38100">
            <a:noFill/>
          </a:ln>
        </p:spPr>
        <p:txBody>
          <a:bodyPr wrap="square" rtlCol="0">
            <a:spAutoFit/>
          </a:bodyPr>
          <a:lstStyle/>
          <a:p>
            <a:pPr algn="ctr"/>
            <a:r>
              <a:rPr lang="en-US" sz="6000" b="1" dirty="0" smtClean="0">
                <a:solidFill>
                  <a:srgbClr val="FF0000"/>
                </a:solidFill>
              </a:rPr>
              <a:t>…</a:t>
            </a:r>
            <a:endParaRPr lang="en-US" sz="6000" b="1" dirty="0">
              <a:solidFill>
                <a:srgbClr val="FF0000"/>
              </a:solidFill>
            </a:endParaRPr>
          </a:p>
        </p:txBody>
      </p:sp>
      <p:pic>
        <p:nvPicPr>
          <p:cNvPr id="2052" name="Picture 4" descr="E:\work\video_coseg_data\MS\salta_frames\000004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6113" y="2209800"/>
            <a:ext cx="2133600" cy="1600200"/>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pic>
        <p:nvPicPr>
          <p:cNvPr id="2055" name="Picture 7" descr="E:\work\video_coseg_data\MS\salta\1103.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196113" y="2206771"/>
            <a:ext cx="21336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work\video_coseg_data\MS\salta\final\1103.jp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181600" y="2209800"/>
            <a:ext cx="2133600" cy="160020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rot="20075488">
            <a:off x="4283401" y="1693542"/>
            <a:ext cx="1019245" cy="1015663"/>
          </a:xfrm>
          <a:prstGeom prst="rect">
            <a:avLst/>
          </a:prstGeom>
          <a:noFill/>
          <a:ln w="38100">
            <a:noFill/>
          </a:ln>
        </p:spPr>
        <p:txBody>
          <a:bodyPr wrap="square" rtlCol="0">
            <a:spAutoFit/>
          </a:bodyPr>
          <a:lstStyle/>
          <a:p>
            <a:pPr algn="ctr"/>
            <a:r>
              <a:rPr lang="en-US" sz="6000" b="1" dirty="0" smtClean="0">
                <a:solidFill>
                  <a:srgbClr val="FF0000"/>
                </a:solidFill>
              </a:rPr>
              <a:t>…</a:t>
            </a:r>
            <a:endParaRPr lang="en-US" sz="6000" b="1" dirty="0">
              <a:solidFill>
                <a:srgbClr val="FF0000"/>
              </a:solidFill>
            </a:endParaRPr>
          </a:p>
        </p:txBody>
      </p:sp>
      <p:sp>
        <p:nvSpPr>
          <p:cNvPr id="49" name="Oval 48"/>
          <p:cNvSpPr/>
          <p:nvPr/>
        </p:nvSpPr>
        <p:spPr>
          <a:xfrm rot="3598745">
            <a:off x="6085426" y="2658184"/>
            <a:ext cx="320623" cy="248342"/>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0" name="Picture 3" descr="E:\work\video_coseg_data\MS\salta_frames\0000039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2514600"/>
            <a:ext cx="2133600" cy="1600200"/>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grpSp>
        <p:nvGrpSpPr>
          <p:cNvPr id="38" name="Group 37"/>
          <p:cNvGrpSpPr/>
          <p:nvPr/>
        </p:nvGrpSpPr>
        <p:grpSpPr>
          <a:xfrm rot="5400000">
            <a:off x="7482154" y="1921778"/>
            <a:ext cx="2559468" cy="759775"/>
            <a:chOff x="-139568" y="1417269"/>
            <a:chExt cx="3236606" cy="1043277"/>
          </a:xfrm>
        </p:grpSpPr>
        <p:sp>
          <p:nvSpPr>
            <p:cNvPr id="34" name="Rectangle 33"/>
            <p:cNvSpPr/>
            <p:nvPr/>
          </p:nvSpPr>
          <p:spPr>
            <a:xfrm rot="16200000">
              <a:off x="964101" y="734817"/>
              <a:ext cx="611643" cy="2446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grpSp>
          <p:nvGrpSpPr>
            <p:cNvPr id="65" name="Group 64"/>
            <p:cNvGrpSpPr/>
            <p:nvPr/>
          </p:nvGrpSpPr>
          <p:grpSpPr>
            <a:xfrm rot="16200000">
              <a:off x="1290449" y="1114591"/>
              <a:ext cx="463712" cy="1904449"/>
              <a:chOff x="8782052" y="2560172"/>
              <a:chExt cx="314326" cy="1467189"/>
            </a:xfrm>
          </p:grpSpPr>
          <p:grpSp>
            <p:nvGrpSpPr>
              <p:cNvPr id="68" name="Group 67"/>
              <p:cNvGrpSpPr/>
              <p:nvPr/>
            </p:nvGrpSpPr>
            <p:grpSpPr>
              <a:xfrm>
                <a:off x="8782052" y="2560172"/>
                <a:ext cx="314326" cy="1467189"/>
                <a:chOff x="9601200" y="2237719"/>
                <a:chExt cx="314326" cy="1467189"/>
              </a:xfrm>
            </p:grpSpPr>
            <p:pic>
              <p:nvPicPr>
                <p:cNvPr id="70"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83975" t="32310" r="14105" b="43515"/>
                <a:stretch/>
              </p:blipFill>
              <p:spPr bwMode="auto">
                <a:xfrm>
                  <a:off x="9601200" y="2237719"/>
                  <a:ext cx="314325" cy="91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 name="Rectangle 70"/>
                <p:cNvSpPr/>
                <p:nvPr/>
              </p:nvSpPr>
              <p:spPr>
                <a:xfrm>
                  <a:off x="9601200" y="3137605"/>
                  <a:ext cx="314326" cy="56730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grpSp>
          <p:sp>
            <p:nvSpPr>
              <p:cNvPr id="69" name="Rectangle 68"/>
              <p:cNvSpPr/>
              <p:nvPr/>
            </p:nvSpPr>
            <p:spPr>
              <a:xfrm>
                <a:off x="8782053" y="2560172"/>
                <a:ext cx="314324" cy="1467189"/>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grpSp>
        <p:sp>
          <p:nvSpPr>
            <p:cNvPr id="66" name="TextBox 65"/>
            <p:cNvSpPr txBox="1"/>
            <p:nvPr/>
          </p:nvSpPr>
          <p:spPr>
            <a:xfrm rot="16200000">
              <a:off x="-380169" y="1657870"/>
              <a:ext cx="1019737" cy="538536"/>
            </a:xfrm>
            <a:prstGeom prst="rect">
              <a:avLst/>
            </a:prstGeom>
            <a:noFill/>
          </p:spPr>
          <p:txBody>
            <a:bodyPr wrap="square" rtlCol="0">
              <a:spAutoFit/>
            </a:bodyPr>
            <a:lstStyle/>
            <a:p>
              <a:r>
                <a:rPr lang="en-US" sz="3200" b="1" dirty="0" err="1" smtClean="0"/>
                <a:t>fg</a:t>
              </a:r>
              <a:endParaRPr lang="en-US" sz="3200" b="1" dirty="0"/>
            </a:p>
          </p:txBody>
        </p:sp>
        <p:sp>
          <p:nvSpPr>
            <p:cNvPr id="67" name="TextBox 66"/>
            <p:cNvSpPr txBox="1"/>
            <p:nvPr/>
          </p:nvSpPr>
          <p:spPr>
            <a:xfrm rot="16200000">
              <a:off x="2308764" y="1672272"/>
              <a:ext cx="837064" cy="739484"/>
            </a:xfrm>
            <a:prstGeom prst="rect">
              <a:avLst/>
            </a:prstGeom>
            <a:noFill/>
          </p:spPr>
          <p:txBody>
            <a:bodyPr wrap="square" rtlCol="0">
              <a:spAutoFit/>
            </a:bodyPr>
            <a:lstStyle/>
            <a:p>
              <a:r>
                <a:rPr lang="en-US" sz="3200" b="1" dirty="0" err="1" smtClean="0"/>
                <a:t>bg</a:t>
              </a:r>
              <a:endParaRPr lang="en-US" sz="3200" b="1" dirty="0"/>
            </a:p>
          </p:txBody>
        </p:sp>
      </p:grpSp>
      <p:sp>
        <p:nvSpPr>
          <p:cNvPr id="4" name="Title 1"/>
          <p:cNvSpPr txBox="1">
            <a:spLocks/>
          </p:cNvSpPr>
          <p:nvPr/>
        </p:nvSpPr>
        <p:spPr>
          <a:xfrm>
            <a:off x="0" y="-83820"/>
            <a:ext cx="3231802" cy="9220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70C0"/>
                </a:solidFill>
              </a:rPr>
              <a:t>Our Approach: </a:t>
            </a:r>
            <a:endParaRPr lang="en-US" sz="3600" b="1" dirty="0">
              <a:solidFill>
                <a:srgbClr val="FF0000"/>
              </a:solidFill>
            </a:endParaRPr>
          </a:p>
        </p:txBody>
      </p:sp>
      <p:sp>
        <p:nvSpPr>
          <p:cNvPr id="5" name="Rectangle 4"/>
          <p:cNvSpPr/>
          <p:nvPr/>
        </p:nvSpPr>
        <p:spPr>
          <a:xfrm>
            <a:off x="-460213" y="609600"/>
            <a:ext cx="5936908" cy="646331"/>
          </a:xfrm>
          <a:prstGeom prst="rect">
            <a:avLst/>
          </a:prstGeom>
        </p:spPr>
        <p:txBody>
          <a:bodyPr wrap="square">
            <a:spAutoFit/>
          </a:bodyPr>
          <a:lstStyle/>
          <a:p>
            <a:pPr algn="ctr"/>
            <a:r>
              <a:rPr lang="en-US" sz="3600" b="1" i="1" u="sng" dirty="0" smtClean="0">
                <a:solidFill>
                  <a:srgbClr val="FF0000"/>
                </a:solidFill>
                <a:effectLst>
                  <a:outerShdw blurRad="38100" dist="38100" dir="2700000" algn="tl">
                    <a:srgbClr val="000000">
                      <a:alpha val="43137"/>
                    </a:srgbClr>
                  </a:outerShdw>
                </a:effectLst>
                <a:ea typeface="+mj-ea"/>
                <a:cs typeface="+mj-cs"/>
              </a:rPr>
              <a:t>Non-Local</a:t>
            </a:r>
            <a:r>
              <a:rPr lang="en-US" sz="3600" b="1" dirty="0" smtClean="0">
                <a:solidFill>
                  <a:srgbClr val="FF0000"/>
                </a:solidFill>
                <a:ea typeface="+mj-ea"/>
                <a:cs typeface="+mj-cs"/>
              </a:rPr>
              <a:t>  Propagation</a:t>
            </a:r>
            <a:endParaRPr lang="en-US" dirty="0"/>
          </a:p>
        </p:txBody>
      </p:sp>
      <p:sp>
        <p:nvSpPr>
          <p:cNvPr id="6" name="Rectangle 5"/>
          <p:cNvSpPr/>
          <p:nvPr/>
        </p:nvSpPr>
        <p:spPr>
          <a:xfrm>
            <a:off x="275772" y="5802869"/>
            <a:ext cx="3596524" cy="861774"/>
          </a:xfrm>
          <a:prstGeom prst="rect">
            <a:avLst/>
          </a:prstGeom>
          <a:solidFill>
            <a:srgbClr val="FFFF00"/>
          </a:solidFill>
          <a:ln w="28575">
            <a:solidFill>
              <a:srgbClr val="FF0000"/>
            </a:solidFill>
          </a:ln>
        </p:spPr>
        <p:txBody>
          <a:bodyPr wrap="square" rtlCol="0">
            <a:spAutoFit/>
          </a:bodyPr>
          <a:lstStyle/>
          <a:p>
            <a:pPr algn="ctr"/>
            <a:r>
              <a:rPr lang="en-US" sz="2500" b="1" i="1" dirty="0" smtClean="0">
                <a:solidFill>
                  <a:srgbClr val="FF0000"/>
                </a:solidFill>
                <a:effectLst>
                  <a:outerShdw blurRad="38100" dist="38100" dir="2700000" algn="tl">
                    <a:srgbClr val="000000">
                      <a:alpha val="43137"/>
                    </a:srgbClr>
                  </a:outerShdw>
                </a:effectLst>
              </a:rPr>
              <a:t>Non-Local</a:t>
            </a:r>
            <a:r>
              <a:rPr lang="en-US" sz="2500" b="1" dirty="0" smtClean="0">
                <a:solidFill>
                  <a:srgbClr val="FF0000"/>
                </a:solidFill>
              </a:rPr>
              <a:t> graph structure </a:t>
            </a:r>
          </a:p>
          <a:p>
            <a:pPr algn="ctr"/>
            <a:r>
              <a:rPr lang="en-US" sz="2500" b="1" dirty="0" smtClean="0">
                <a:solidFill>
                  <a:srgbClr val="FF0000"/>
                </a:solidFill>
              </a:rPr>
              <a:t>in space and time</a:t>
            </a:r>
            <a:endParaRPr lang="en-US" sz="2500" b="1" dirty="0">
              <a:solidFill>
                <a:srgbClr val="FF0000"/>
              </a:solidFill>
            </a:endParaRPr>
          </a:p>
        </p:txBody>
      </p:sp>
      <p:sp>
        <p:nvSpPr>
          <p:cNvPr id="8" name="Rectangle 7"/>
          <p:cNvSpPr/>
          <p:nvPr/>
        </p:nvSpPr>
        <p:spPr>
          <a:xfrm>
            <a:off x="4927704" y="5802869"/>
            <a:ext cx="3842755" cy="861774"/>
          </a:xfrm>
          <a:prstGeom prst="rect">
            <a:avLst/>
          </a:prstGeom>
          <a:solidFill>
            <a:srgbClr val="FFFF00"/>
          </a:solidFill>
          <a:ln w="28575">
            <a:solidFill>
              <a:srgbClr val="FF0000"/>
            </a:solidFill>
          </a:ln>
        </p:spPr>
        <p:txBody>
          <a:bodyPr wrap="square" rtlCol="0">
            <a:spAutoFit/>
          </a:bodyPr>
          <a:lstStyle/>
          <a:p>
            <a:pPr algn="ctr"/>
            <a:r>
              <a:rPr lang="en-US" sz="2500" b="1" dirty="0">
                <a:solidFill>
                  <a:srgbClr val="FF0000"/>
                </a:solidFill>
              </a:rPr>
              <a:t>Cross-talk between </a:t>
            </a:r>
          </a:p>
          <a:p>
            <a:pPr algn="ctr"/>
            <a:r>
              <a:rPr lang="en-US" sz="2500" b="1" i="1" dirty="0" smtClean="0">
                <a:solidFill>
                  <a:srgbClr val="FF0000"/>
                </a:solidFill>
                <a:effectLst>
                  <a:outerShdw blurRad="38100" dist="38100" dir="2700000" algn="tl">
                    <a:srgbClr val="000000">
                      <a:alpha val="43137"/>
                    </a:srgbClr>
                  </a:outerShdw>
                </a:effectLst>
              </a:rPr>
              <a:t>distant regions </a:t>
            </a:r>
            <a:r>
              <a:rPr lang="en-US" sz="2500" b="1" dirty="0" smtClean="0">
                <a:solidFill>
                  <a:srgbClr val="FF0000"/>
                </a:solidFill>
              </a:rPr>
              <a:t>in the video </a:t>
            </a:r>
            <a:endParaRPr lang="en-US" sz="2500" b="1" dirty="0">
              <a:solidFill>
                <a:srgbClr val="FF0000"/>
              </a:solidFill>
            </a:endParaRPr>
          </a:p>
        </p:txBody>
      </p:sp>
      <p:sp>
        <p:nvSpPr>
          <p:cNvPr id="7" name="Down Arrow 6"/>
          <p:cNvSpPr/>
          <p:nvPr/>
        </p:nvSpPr>
        <p:spPr>
          <a:xfrm rot="16200000">
            <a:off x="4079471" y="5825358"/>
            <a:ext cx="739807" cy="786362"/>
          </a:xfrm>
          <a:prstGeom prst="downArrow">
            <a:avLst/>
          </a:prstGeom>
          <a:solidFill>
            <a:schemeClr val="accent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
          <p:cNvSpPr/>
          <p:nvPr/>
        </p:nvSpPr>
        <p:spPr>
          <a:xfrm>
            <a:off x="3740492" y="609600"/>
            <a:ext cx="5936908" cy="646331"/>
          </a:xfrm>
          <a:prstGeom prst="rect">
            <a:avLst/>
          </a:prstGeom>
        </p:spPr>
        <p:txBody>
          <a:bodyPr wrap="square">
            <a:spAutoFit/>
          </a:bodyPr>
          <a:lstStyle/>
          <a:p>
            <a:pPr algn="ctr"/>
            <a:r>
              <a:rPr lang="en-US" sz="3600" b="1" dirty="0">
                <a:solidFill>
                  <a:srgbClr val="FF0000"/>
                </a:solidFill>
                <a:ea typeface="+mj-ea"/>
                <a:cs typeface="+mj-cs"/>
              </a:rPr>
              <a:t>i</a:t>
            </a:r>
            <a:r>
              <a:rPr lang="en-US" sz="3600" b="1" dirty="0" smtClean="0">
                <a:solidFill>
                  <a:srgbClr val="FF0000"/>
                </a:solidFill>
                <a:ea typeface="+mj-ea"/>
                <a:cs typeface="+mj-cs"/>
              </a:rPr>
              <a:t>n space and in time</a:t>
            </a:r>
            <a:endParaRPr lang="en-US" dirty="0">
              <a:solidFill>
                <a:srgbClr val="FF0000"/>
              </a:solidFill>
            </a:endParaRPr>
          </a:p>
        </p:txBody>
      </p:sp>
      <p:sp>
        <p:nvSpPr>
          <p:cNvPr id="62" name="Rectangle 61"/>
          <p:cNvSpPr/>
          <p:nvPr/>
        </p:nvSpPr>
        <p:spPr>
          <a:xfrm rot="20670347">
            <a:off x="1174533" y="1821597"/>
            <a:ext cx="3842842" cy="477054"/>
          </a:xfrm>
          <a:prstGeom prst="rect">
            <a:avLst/>
          </a:prstGeom>
          <a:solidFill>
            <a:schemeClr val="accent2"/>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lIns="18000" rIns="18000" rtlCol="0">
            <a:spAutoFit/>
          </a:bodyPr>
          <a:lstStyle/>
          <a:p>
            <a:pPr algn="ctr"/>
            <a:r>
              <a:rPr lang="en-US" sz="2500" b="1" dirty="0">
                <a:solidFill>
                  <a:srgbClr val="FFFF00"/>
                </a:solidFill>
              </a:rPr>
              <a:t>Noisy initial </a:t>
            </a:r>
            <a:r>
              <a:rPr lang="en-US" sz="2500" b="1" dirty="0" err="1">
                <a:solidFill>
                  <a:srgbClr val="FFFF00"/>
                </a:solidFill>
              </a:rPr>
              <a:t>fg</a:t>
            </a:r>
            <a:r>
              <a:rPr lang="en-US" sz="2500" b="1" dirty="0">
                <a:solidFill>
                  <a:srgbClr val="FFFF00"/>
                </a:solidFill>
              </a:rPr>
              <a:t>/</a:t>
            </a:r>
            <a:r>
              <a:rPr lang="en-US" sz="2500" b="1" dirty="0" err="1">
                <a:solidFill>
                  <a:srgbClr val="FFFF00"/>
                </a:solidFill>
              </a:rPr>
              <a:t>bg</a:t>
            </a:r>
            <a:r>
              <a:rPr lang="en-US" sz="2500" b="1" dirty="0">
                <a:solidFill>
                  <a:srgbClr val="FFFF00"/>
                </a:solidFill>
              </a:rPr>
              <a:t> votes</a:t>
            </a:r>
          </a:p>
        </p:txBody>
      </p:sp>
      <p:sp>
        <p:nvSpPr>
          <p:cNvPr id="64" name="Rectangle 63"/>
          <p:cNvSpPr/>
          <p:nvPr/>
        </p:nvSpPr>
        <p:spPr>
          <a:xfrm rot="20670347">
            <a:off x="1136891" y="1800022"/>
            <a:ext cx="3842842" cy="477054"/>
          </a:xfrm>
          <a:prstGeom prst="rect">
            <a:avLst/>
          </a:prstGeom>
          <a:solidFill>
            <a:schemeClr val="accent2"/>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lIns="18000" rIns="18000" rtlCol="0">
            <a:spAutoFit/>
          </a:bodyPr>
          <a:lstStyle/>
          <a:p>
            <a:pPr algn="ctr"/>
            <a:r>
              <a:rPr lang="en-US" sz="2500" b="1" dirty="0" smtClean="0">
                <a:solidFill>
                  <a:srgbClr val="FFFF00"/>
                </a:solidFill>
              </a:rPr>
              <a:t>Final </a:t>
            </a:r>
            <a:r>
              <a:rPr lang="en-US" sz="2500" b="1" dirty="0" err="1" smtClean="0">
                <a:solidFill>
                  <a:srgbClr val="FFFF00"/>
                </a:solidFill>
              </a:rPr>
              <a:t>fg</a:t>
            </a:r>
            <a:r>
              <a:rPr lang="en-US" sz="2500" b="1" dirty="0" smtClean="0">
                <a:solidFill>
                  <a:srgbClr val="FFFF00"/>
                </a:solidFill>
              </a:rPr>
              <a:t>/</a:t>
            </a:r>
            <a:r>
              <a:rPr lang="en-US" sz="2500" b="1" dirty="0" err="1" smtClean="0">
                <a:solidFill>
                  <a:srgbClr val="FFFF00"/>
                </a:solidFill>
              </a:rPr>
              <a:t>bg</a:t>
            </a:r>
            <a:r>
              <a:rPr lang="en-US" sz="2500" b="1" dirty="0" smtClean="0">
                <a:solidFill>
                  <a:srgbClr val="FFFF00"/>
                </a:solidFill>
              </a:rPr>
              <a:t> assignments</a:t>
            </a:r>
            <a:endParaRPr lang="en-US" sz="2500" b="1" dirty="0">
              <a:solidFill>
                <a:srgbClr val="FFFF00"/>
              </a:solidFill>
            </a:endParaRPr>
          </a:p>
        </p:txBody>
      </p:sp>
      <p:sp>
        <p:nvSpPr>
          <p:cNvPr id="28" name="Rectangle 27"/>
          <p:cNvSpPr/>
          <p:nvPr/>
        </p:nvSpPr>
        <p:spPr>
          <a:xfrm>
            <a:off x="5233829" y="5839110"/>
            <a:ext cx="3148171" cy="477054"/>
          </a:xfrm>
          <a:prstGeom prst="rect">
            <a:avLst/>
          </a:prstGeom>
          <a:solidFill>
            <a:srgbClr val="FFFF00"/>
          </a:solidFill>
        </p:spPr>
        <p:txBody>
          <a:bodyPr wrap="none">
            <a:spAutoFit/>
          </a:bodyPr>
          <a:lstStyle/>
          <a:p>
            <a:pPr lvl="0" algn="ctr"/>
            <a:r>
              <a:rPr lang="en-US" sz="2500" b="1" dirty="0" smtClean="0">
                <a:solidFill>
                  <a:schemeClr val="tx2"/>
                </a:solidFill>
              </a:rPr>
              <a:t>“Consensus Voting” of</a:t>
            </a:r>
            <a:endParaRPr lang="en-US" sz="2500" b="1" dirty="0">
              <a:solidFill>
                <a:schemeClr val="tx2"/>
              </a:solidFill>
            </a:endParaRPr>
          </a:p>
        </p:txBody>
      </p:sp>
      <p:sp>
        <p:nvSpPr>
          <p:cNvPr id="55" name="TextBox 54"/>
          <p:cNvSpPr txBox="1"/>
          <p:nvPr/>
        </p:nvSpPr>
        <p:spPr>
          <a:xfrm rot="20075488">
            <a:off x="2926954" y="1922142"/>
            <a:ext cx="1019245" cy="1015663"/>
          </a:xfrm>
          <a:prstGeom prst="rect">
            <a:avLst/>
          </a:prstGeom>
          <a:noFill/>
          <a:ln w="38100">
            <a:noFill/>
          </a:ln>
        </p:spPr>
        <p:txBody>
          <a:bodyPr wrap="square" rtlCol="0">
            <a:spAutoFit/>
          </a:bodyPr>
          <a:lstStyle/>
          <a:p>
            <a:pPr algn="ctr"/>
            <a:r>
              <a:rPr lang="en-US" sz="6000" b="1" dirty="0" smtClean="0">
                <a:solidFill>
                  <a:srgbClr val="FF0000"/>
                </a:solidFill>
              </a:rPr>
              <a:t>…</a:t>
            </a:r>
            <a:endParaRPr lang="en-US" sz="6000" b="1" dirty="0">
              <a:solidFill>
                <a:srgbClr val="FF0000"/>
              </a:solidFill>
            </a:endParaRPr>
          </a:p>
        </p:txBody>
      </p:sp>
      <p:sp>
        <p:nvSpPr>
          <p:cNvPr id="51" name="TextBox 50"/>
          <p:cNvSpPr txBox="1"/>
          <p:nvPr/>
        </p:nvSpPr>
        <p:spPr>
          <a:xfrm rot="20075488">
            <a:off x="1387801" y="2624795"/>
            <a:ext cx="1019245" cy="1015663"/>
          </a:xfrm>
          <a:prstGeom prst="rect">
            <a:avLst/>
          </a:prstGeom>
          <a:noFill/>
          <a:ln w="38100">
            <a:noFill/>
          </a:ln>
        </p:spPr>
        <p:txBody>
          <a:bodyPr wrap="square" rtlCol="0">
            <a:spAutoFit/>
          </a:bodyPr>
          <a:lstStyle/>
          <a:p>
            <a:pPr algn="ctr"/>
            <a:r>
              <a:rPr lang="en-US" sz="6000" b="1" dirty="0" smtClean="0">
                <a:solidFill>
                  <a:srgbClr val="FF0000"/>
                </a:solidFill>
              </a:rPr>
              <a:t>…</a:t>
            </a:r>
            <a:endParaRPr lang="en-US" sz="6000" b="1" dirty="0">
              <a:solidFill>
                <a:srgbClr val="FF0000"/>
              </a:solidFill>
            </a:endParaRPr>
          </a:p>
        </p:txBody>
      </p:sp>
      <p:pic>
        <p:nvPicPr>
          <p:cNvPr id="2051" name="Picture 3" descr="E:\work\video_coseg_data\MS\salta_frames\0000039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0072" y="2795674"/>
            <a:ext cx="2133600" cy="1600200"/>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pic>
        <p:nvPicPr>
          <p:cNvPr id="2054" name="Picture 6" descr="E:\work\video_coseg_data\MS\salta\1049.jpg"/>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743200" y="2794000"/>
            <a:ext cx="21336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work\video_coseg_data\MS\salta\final\1049.jpg"/>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743200" y="2805539"/>
            <a:ext cx="2133600" cy="1600200"/>
          </a:xfrm>
          <a:prstGeom prst="rect">
            <a:avLst/>
          </a:prstGeom>
          <a:noFill/>
          <a:extLst>
            <a:ext uri="{909E8E84-426E-40DD-AFC4-6F175D3DCCD1}">
              <a14:hiddenFill xmlns:a14="http://schemas.microsoft.com/office/drawing/2010/main">
                <a:solidFill>
                  <a:srgbClr val="FFFFFF"/>
                </a:solidFill>
              </a14:hiddenFill>
            </a:ext>
          </a:extLst>
        </p:spPr>
      </p:pic>
      <p:sp>
        <p:nvSpPr>
          <p:cNvPr id="48" name="Oval 47"/>
          <p:cNvSpPr/>
          <p:nvPr/>
        </p:nvSpPr>
        <p:spPr>
          <a:xfrm rot="3598745">
            <a:off x="3613380" y="3067415"/>
            <a:ext cx="352772" cy="30439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rot="3598745">
            <a:off x="3853292" y="3998808"/>
            <a:ext cx="488860" cy="2788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p:cNvSpPr txBox="1"/>
          <p:nvPr/>
        </p:nvSpPr>
        <p:spPr>
          <a:xfrm rot="20075488">
            <a:off x="1845001" y="2265042"/>
            <a:ext cx="1019245" cy="1015663"/>
          </a:xfrm>
          <a:prstGeom prst="rect">
            <a:avLst/>
          </a:prstGeom>
          <a:noFill/>
          <a:ln w="38100">
            <a:noFill/>
          </a:ln>
        </p:spPr>
        <p:txBody>
          <a:bodyPr wrap="square" rtlCol="0">
            <a:spAutoFit/>
          </a:bodyPr>
          <a:lstStyle/>
          <a:p>
            <a:pPr algn="ctr"/>
            <a:r>
              <a:rPr lang="en-US" sz="6000" b="1" dirty="0" smtClean="0">
                <a:solidFill>
                  <a:srgbClr val="FF0000"/>
                </a:solidFill>
              </a:rPr>
              <a:t>…</a:t>
            </a:r>
            <a:endParaRPr lang="en-US" sz="6000" b="1" dirty="0">
              <a:solidFill>
                <a:srgbClr val="FF0000"/>
              </a:solidFill>
            </a:endParaRPr>
          </a:p>
        </p:txBody>
      </p:sp>
      <p:pic>
        <p:nvPicPr>
          <p:cNvPr id="58" name="Picture 2" descr="E:\work\video_coseg_data\MS\salta_frames\0000036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3000" y="3124200"/>
            <a:ext cx="2133600" cy="1600200"/>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sp>
        <p:nvSpPr>
          <p:cNvPr id="53" name="TextBox 52"/>
          <p:cNvSpPr txBox="1"/>
          <p:nvPr/>
        </p:nvSpPr>
        <p:spPr>
          <a:xfrm rot="20075488">
            <a:off x="412354" y="2607942"/>
            <a:ext cx="1019245" cy="1015663"/>
          </a:xfrm>
          <a:prstGeom prst="rect">
            <a:avLst/>
          </a:prstGeom>
          <a:noFill/>
          <a:ln w="38100">
            <a:noFill/>
          </a:ln>
        </p:spPr>
        <p:txBody>
          <a:bodyPr wrap="square" rtlCol="0">
            <a:spAutoFit/>
          </a:bodyPr>
          <a:lstStyle/>
          <a:p>
            <a:pPr algn="ctr"/>
            <a:r>
              <a:rPr lang="en-US" sz="6000" b="1" dirty="0" smtClean="0">
                <a:solidFill>
                  <a:srgbClr val="FF0000"/>
                </a:solidFill>
              </a:rPr>
              <a:t>…</a:t>
            </a:r>
            <a:endParaRPr lang="en-US" sz="6000" b="1" dirty="0">
              <a:solidFill>
                <a:srgbClr val="FF0000"/>
              </a:solidFill>
            </a:endParaRPr>
          </a:p>
        </p:txBody>
      </p:sp>
      <p:pic>
        <p:nvPicPr>
          <p:cNvPr id="2050" name="Picture 2" descr="E:\work\video_coseg_data\MS\salta_frames\0000036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2944" y="3429000"/>
            <a:ext cx="2133600" cy="1600200"/>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pic>
        <p:nvPicPr>
          <p:cNvPr id="2053" name="Picture 5" descr="E:\work\video_coseg_data\MS\salta\1013.jpg"/>
          <p:cNvPicPr>
            <a:picLocks noChangeAspect="1" noChangeArrowheads="1"/>
          </p:cNvPicPr>
          <p:nvPr/>
        </p:nvPicPr>
        <p:blipFill>
          <a:blip r:embed="rId15">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06614" y="3443348"/>
            <a:ext cx="21336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work\video_coseg_data\MS\salta\final\1013.jpg"/>
          <p:cNvPicPr>
            <a:picLocks noChangeAspect="1" noChangeArrowheads="1"/>
          </p:cNvPicPr>
          <p:nvPr/>
        </p:nvPicPr>
        <p:blipFill>
          <a:blip r:embed="rId17">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04800" y="3445329"/>
            <a:ext cx="2133600" cy="1600200"/>
          </a:xfrm>
          <a:prstGeom prst="rect">
            <a:avLst/>
          </a:prstGeom>
          <a:noFill/>
          <a:extLst>
            <a:ext uri="{909E8E84-426E-40DD-AFC4-6F175D3DCCD1}">
              <a14:hiddenFill xmlns:a14="http://schemas.microsoft.com/office/drawing/2010/main">
                <a:solidFill>
                  <a:srgbClr val="FFFFFF"/>
                </a:solidFill>
              </a14:hiddenFill>
            </a:ext>
          </a:extLst>
        </p:spPr>
      </p:pic>
      <p:sp>
        <p:nvSpPr>
          <p:cNvPr id="41" name="Oval 40"/>
          <p:cNvSpPr/>
          <p:nvPr/>
        </p:nvSpPr>
        <p:spPr>
          <a:xfrm rot="3598745">
            <a:off x="1518936" y="4513156"/>
            <a:ext cx="488860" cy="2788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flipV="1">
            <a:off x="3733800" y="2133600"/>
            <a:ext cx="2301384" cy="821347"/>
          </a:xfrm>
          <a:custGeom>
            <a:avLst/>
            <a:gdLst>
              <a:gd name="connsiteX0" fmla="*/ 0 w 2826931"/>
              <a:gd name="connsiteY0" fmla="*/ 2235200 h 2931886"/>
              <a:gd name="connsiteX1" fmla="*/ 1233714 w 2826931"/>
              <a:gd name="connsiteY1" fmla="*/ 0 h 2931886"/>
              <a:gd name="connsiteX2" fmla="*/ 1233714 w 2826931"/>
              <a:gd name="connsiteY2" fmla="*/ 0 h 2931886"/>
              <a:gd name="connsiteX3" fmla="*/ 2815771 w 2826931"/>
              <a:gd name="connsiteY3" fmla="*/ 1640114 h 2931886"/>
              <a:gd name="connsiteX4" fmla="*/ 1814285 w 2826931"/>
              <a:gd name="connsiteY4" fmla="*/ 2931886 h 2931886"/>
              <a:gd name="connsiteX0" fmla="*/ 0 w 2826931"/>
              <a:gd name="connsiteY0" fmla="*/ 2235200 h 2931886"/>
              <a:gd name="connsiteX1" fmla="*/ 1233714 w 2826931"/>
              <a:gd name="connsiteY1" fmla="*/ 0 h 2931886"/>
              <a:gd name="connsiteX2" fmla="*/ 2815771 w 2826931"/>
              <a:gd name="connsiteY2" fmla="*/ 1640114 h 2931886"/>
              <a:gd name="connsiteX3" fmla="*/ 1814285 w 2826931"/>
              <a:gd name="connsiteY3" fmla="*/ 2931886 h 2931886"/>
              <a:gd name="connsiteX0" fmla="*/ 0 w 2826931"/>
              <a:gd name="connsiteY0" fmla="*/ 595086 h 1291772"/>
              <a:gd name="connsiteX1" fmla="*/ 2815771 w 2826931"/>
              <a:gd name="connsiteY1" fmla="*/ 0 h 1291772"/>
              <a:gd name="connsiteX2" fmla="*/ 1814285 w 2826931"/>
              <a:gd name="connsiteY2" fmla="*/ 1291772 h 1291772"/>
              <a:gd name="connsiteX0" fmla="*/ 0 w 2826931"/>
              <a:gd name="connsiteY0" fmla="*/ 595086 h 1291772"/>
              <a:gd name="connsiteX1" fmla="*/ 2148114 w 2826931"/>
              <a:gd name="connsiteY1" fmla="*/ 159657 h 1291772"/>
              <a:gd name="connsiteX2" fmla="*/ 2815771 w 2826931"/>
              <a:gd name="connsiteY2" fmla="*/ 0 h 1291772"/>
              <a:gd name="connsiteX3" fmla="*/ 1814285 w 2826931"/>
              <a:gd name="connsiteY3" fmla="*/ 1291772 h 1291772"/>
              <a:gd name="connsiteX0" fmla="*/ 0 w 2826931"/>
              <a:gd name="connsiteY0" fmla="*/ 687398 h 1384084"/>
              <a:gd name="connsiteX1" fmla="*/ 2148114 w 2826931"/>
              <a:gd name="connsiteY1" fmla="*/ 251969 h 1384084"/>
              <a:gd name="connsiteX2" fmla="*/ 2815771 w 2826931"/>
              <a:gd name="connsiteY2" fmla="*/ 92312 h 1384084"/>
              <a:gd name="connsiteX3" fmla="*/ 1814285 w 2826931"/>
              <a:gd name="connsiteY3" fmla="*/ 1384084 h 1384084"/>
              <a:gd name="connsiteX0" fmla="*/ 0 w 2846755"/>
              <a:gd name="connsiteY0" fmla="*/ 669075 h 1365761"/>
              <a:gd name="connsiteX1" fmla="*/ 740229 w 2846755"/>
              <a:gd name="connsiteY1" fmla="*/ 465875 h 1365761"/>
              <a:gd name="connsiteX2" fmla="*/ 2815771 w 2846755"/>
              <a:gd name="connsiteY2" fmla="*/ 73989 h 1365761"/>
              <a:gd name="connsiteX3" fmla="*/ 1814285 w 2846755"/>
              <a:gd name="connsiteY3" fmla="*/ 1365761 h 1365761"/>
              <a:gd name="connsiteX0" fmla="*/ 207246 w 3097892"/>
              <a:gd name="connsiteY0" fmla="*/ 627420 h 1324106"/>
              <a:gd name="connsiteX1" fmla="*/ 105647 w 3097892"/>
              <a:gd name="connsiteY1" fmla="*/ 612906 h 1324106"/>
              <a:gd name="connsiteX2" fmla="*/ 3023017 w 3097892"/>
              <a:gd name="connsiteY2" fmla="*/ 32334 h 1324106"/>
              <a:gd name="connsiteX3" fmla="*/ 2021531 w 3097892"/>
              <a:gd name="connsiteY3" fmla="*/ 1324106 h 1324106"/>
              <a:gd name="connsiteX0" fmla="*/ 101599 w 3942088"/>
              <a:gd name="connsiteY0" fmla="*/ 597518 h 1294204"/>
              <a:gd name="connsiteX1" fmla="*/ 0 w 3942088"/>
              <a:gd name="connsiteY1" fmla="*/ 583004 h 1294204"/>
              <a:gd name="connsiteX2" fmla="*/ 3817255 w 3942088"/>
              <a:gd name="connsiteY2" fmla="*/ 960374 h 1294204"/>
              <a:gd name="connsiteX3" fmla="*/ 2917370 w 3942088"/>
              <a:gd name="connsiteY3" fmla="*/ 2432 h 1294204"/>
              <a:gd name="connsiteX4" fmla="*/ 1915884 w 3942088"/>
              <a:gd name="connsiteY4" fmla="*/ 1294204 h 1294204"/>
              <a:gd name="connsiteX0" fmla="*/ 101599 w 5727818"/>
              <a:gd name="connsiteY0" fmla="*/ 785265 h 1159422"/>
              <a:gd name="connsiteX1" fmla="*/ 0 w 5727818"/>
              <a:gd name="connsiteY1" fmla="*/ 770751 h 1159422"/>
              <a:gd name="connsiteX2" fmla="*/ 3817255 w 5727818"/>
              <a:gd name="connsiteY2" fmla="*/ 1148121 h 1159422"/>
              <a:gd name="connsiteX3" fmla="*/ 2917370 w 5727818"/>
              <a:gd name="connsiteY3" fmla="*/ 190179 h 1159422"/>
              <a:gd name="connsiteX4" fmla="*/ 5660570 w 5727818"/>
              <a:gd name="connsiteY4" fmla="*/ 233723 h 1159422"/>
              <a:gd name="connsiteX0" fmla="*/ 101599 w 5733588"/>
              <a:gd name="connsiteY0" fmla="*/ 762653 h 762653"/>
              <a:gd name="connsiteX1" fmla="*/ 0 w 5733588"/>
              <a:gd name="connsiteY1" fmla="*/ 748139 h 762653"/>
              <a:gd name="connsiteX2" fmla="*/ 2162626 w 5733588"/>
              <a:gd name="connsiteY2" fmla="*/ 675566 h 762653"/>
              <a:gd name="connsiteX3" fmla="*/ 2917370 w 5733588"/>
              <a:gd name="connsiteY3" fmla="*/ 167567 h 762653"/>
              <a:gd name="connsiteX4" fmla="*/ 5660570 w 5733588"/>
              <a:gd name="connsiteY4" fmla="*/ 211111 h 762653"/>
              <a:gd name="connsiteX0" fmla="*/ 101599 w 5742752"/>
              <a:gd name="connsiteY0" fmla="*/ 650255 h 734582"/>
              <a:gd name="connsiteX1" fmla="*/ 0 w 5742752"/>
              <a:gd name="connsiteY1" fmla="*/ 635741 h 734582"/>
              <a:gd name="connsiteX2" fmla="*/ 2162626 w 5742752"/>
              <a:gd name="connsiteY2" fmla="*/ 563168 h 734582"/>
              <a:gd name="connsiteX3" fmla="*/ 3265713 w 5742752"/>
              <a:gd name="connsiteY3" fmla="*/ 722826 h 734582"/>
              <a:gd name="connsiteX4" fmla="*/ 5660570 w 5742752"/>
              <a:gd name="connsiteY4" fmla="*/ 98713 h 734582"/>
              <a:gd name="connsiteX0" fmla="*/ 101599 w 5743939"/>
              <a:gd name="connsiteY0" fmla="*/ 653796 h 858213"/>
              <a:gd name="connsiteX1" fmla="*/ 0 w 5743939"/>
              <a:gd name="connsiteY1" fmla="*/ 639282 h 858213"/>
              <a:gd name="connsiteX2" fmla="*/ 1915883 w 5743939"/>
              <a:gd name="connsiteY2" fmla="*/ 842480 h 858213"/>
              <a:gd name="connsiteX3" fmla="*/ 3265713 w 5743939"/>
              <a:gd name="connsiteY3" fmla="*/ 726367 h 858213"/>
              <a:gd name="connsiteX4" fmla="*/ 5660570 w 5743939"/>
              <a:gd name="connsiteY4" fmla="*/ 102254 h 858213"/>
              <a:gd name="connsiteX0" fmla="*/ 101599 w 3834687"/>
              <a:gd name="connsiteY0" fmla="*/ 940508 h 1144925"/>
              <a:gd name="connsiteX1" fmla="*/ 0 w 3834687"/>
              <a:gd name="connsiteY1" fmla="*/ 925994 h 1144925"/>
              <a:gd name="connsiteX2" fmla="*/ 1915883 w 3834687"/>
              <a:gd name="connsiteY2" fmla="*/ 1129192 h 1144925"/>
              <a:gd name="connsiteX3" fmla="*/ 3265713 w 3834687"/>
              <a:gd name="connsiteY3" fmla="*/ 1013079 h 1144925"/>
              <a:gd name="connsiteX4" fmla="*/ 3614055 w 3834687"/>
              <a:gd name="connsiteY4" fmla="*/ 84166 h 1144925"/>
              <a:gd name="connsiteX0" fmla="*/ 101599 w 3829998"/>
              <a:gd name="connsiteY0" fmla="*/ 937557 h 1030847"/>
              <a:gd name="connsiteX1" fmla="*/ 0 w 3829998"/>
              <a:gd name="connsiteY1" fmla="*/ 923043 h 1030847"/>
              <a:gd name="connsiteX2" fmla="*/ 2075540 w 3829998"/>
              <a:gd name="connsiteY2" fmla="*/ 792412 h 1030847"/>
              <a:gd name="connsiteX3" fmla="*/ 3265713 w 3829998"/>
              <a:gd name="connsiteY3" fmla="*/ 1010128 h 1030847"/>
              <a:gd name="connsiteX4" fmla="*/ 3614055 w 3829998"/>
              <a:gd name="connsiteY4" fmla="*/ 81215 h 1030847"/>
              <a:gd name="connsiteX0" fmla="*/ 101599 w 3802447"/>
              <a:gd name="connsiteY0" fmla="*/ 1046442 h 1046442"/>
              <a:gd name="connsiteX1" fmla="*/ 0 w 3802447"/>
              <a:gd name="connsiteY1" fmla="*/ 1031928 h 1046442"/>
              <a:gd name="connsiteX2" fmla="*/ 2075540 w 3802447"/>
              <a:gd name="connsiteY2" fmla="*/ 901297 h 1046442"/>
              <a:gd name="connsiteX3" fmla="*/ 3106056 w 3802447"/>
              <a:gd name="connsiteY3" fmla="*/ 248156 h 1046442"/>
              <a:gd name="connsiteX4" fmla="*/ 3614055 w 3802447"/>
              <a:gd name="connsiteY4" fmla="*/ 190100 h 1046442"/>
              <a:gd name="connsiteX0" fmla="*/ 101599 w 3352649"/>
              <a:gd name="connsiteY0" fmla="*/ 993121 h 993121"/>
              <a:gd name="connsiteX1" fmla="*/ 0 w 3352649"/>
              <a:gd name="connsiteY1" fmla="*/ 978607 h 993121"/>
              <a:gd name="connsiteX2" fmla="*/ 2075540 w 3352649"/>
              <a:gd name="connsiteY2" fmla="*/ 847976 h 993121"/>
              <a:gd name="connsiteX3" fmla="*/ 3106056 w 3352649"/>
              <a:gd name="connsiteY3" fmla="*/ 194835 h 993121"/>
              <a:gd name="connsiteX4" fmla="*/ 3047998 w 3352649"/>
              <a:gd name="connsiteY4" fmla="*/ 209351 h 993121"/>
              <a:gd name="connsiteX0" fmla="*/ 101599 w 3388284"/>
              <a:gd name="connsiteY0" fmla="*/ 1001378 h 1055072"/>
              <a:gd name="connsiteX1" fmla="*/ 0 w 3388284"/>
              <a:gd name="connsiteY1" fmla="*/ 986864 h 1055072"/>
              <a:gd name="connsiteX2" fmla="*/ 1407883 w 3388284"/>
              <a:gd name="connsiteY2" fmla="*/ 1030404 h 1055072"/>
              <a:gd name="connsiteX3" fmla="*/ 3106056 w 3388284"/>
              <a:gd name="connsiteY3" fmla="*/ 203092 h 1055072"/>
              <a:gd name="connsiteX4" fmla="*/ 3047998 w 3388284"/>
              <a:gd name="connsiteY4" fmla="*/ 217608 h 1055072"/>
              <a:gd name="connsiteX0" fmla="*/ 101599 w 3106056"/>
              <a:gd name="connsiteY0" fmla="*/ 798286 h 851980"/>
              <a:gd name="connsiteX1" fmla="*/ 0 w 3106056"/>
              <a:gd name="connsiteY1" fmla="*/ 783772 h 851980"/>
              <a:gd name="connsiteX2" fmla="*/ 1407883 w 3106056"/>
              <a:gd name="connsiteY2" fmla="*/ 827312 h 851980"/>
              <a:gd name="connsiteX3" fmla="*/ 3106056 w 3106056"/>
              <a:gd name="connsiteY3" fmla="*/ 0 h 851980"/>
              <a:gd name="connsiteX0" fmla="*/ 101599 w 3106056"/>
              <a:gd name="connsiteY0" fmla="*/ 798286 h 851980"/>
              <a:gd name="connsiteX1" fmla="*/ 0 w 3106056"/>
              <a:gd name="connsiteY1" fmla="*/ 783772 h 851980"/>
              <a:gd name="connsiteX2" fmla="*/ 1407883 w 3106056"/>
              <a:gd name="connsiteY2" fmla="*/ 827312 h 851980"/>
              <a:gd name="connsiteX3" fmla="*/ 2565949 w 3106056"/>
              <a:gd name="connsiteY3" fmla="*/ 317465 h 851980"/>
              <a:gd name="connsiteX4" fmla="*/ 3106056 w 3106056"/>
              <a:gd name="connsiteY4" fmla="*/ 0 h 851980"/>
              <a:gd name="connsiteX0" fmla="*/ 101599 w 3106056"/>
              <a:gd name="connsiteY0" fmla="*/ 798286 h 851980"/>
              <a:gd name="connsiteX1" fmla="*/ 0 w 3106056"/>
              <a:gd name="connsiteY1" fmla="*/ 783772 h 851980"/>
              <a:gd name="connsiteX2" fmla="*/ 1407883 w 3106056"/>
              <a:gd name="connsiteY2" fmla="*/ 827312 h 851980"/>
              <a:gd name="connsiteX3" fmla="*/ 2275664 w 3106056"/>
              <a:gd name="connsiteY3" fmla="*/ 462608 h 851980"/>
              <a:gd name="connsiteX4" fmla="*/ 3106056 w 3106056"/>
              <a:gd name="connsiteY4" fmla="*/ 0 h 851980"/>
              <a:gd name="connsiteX0" fmla="*/ 101599 w 3106056"/>
              <a:gd name="connsiteY0" fmla="*/ 798286 h 851980"/>
              <a:gd name="connsiteX1" fmla="*/ 0 w 3106056"/>
              <a:gd name="connsiteY1" fmla="*/ 783772 h 851980"/>
              <a:gd name="connsiteX2" fmla="*/ 1407883 w 3106056"/>
              <a:gd name="connsiteY2" fmla="*/ 827312 h 851980"/>
              <a:gd name="connsiteX3" fmla="*/ 2435321 w 3106056"/>
              <a:gd name="connsiteY3" fmla="*/ 535179 h 851980"/>
              <a:gd name="connsiteX4" fmla="*/ 3106056 w 3106056"/>
              <a:gd name="connsiteY4" fmla="*/ 0 h 851980"/>
              <a:gd name="connsiteX0" fmla="*/ 101599 w 3106056"/>
              <a:gd name="connsiteY0" fmla="*/ 798286 h 849988"/>
              <a:gd name="connsiteX1" fmla="*/ 0 w 3106056"/>
              <a:gd name="connsiteY1" fmla="*/ 783772 h 849988"/>
              <a:gd name="connsiteX2" fmla="*/ 882292 w 3106056"/>
              <a:gd name="connsiteY2" fmla="*/ 825465 h 849988"/>
              <a:gd name="connsiteX3" fmla="*/ 1407883 w 3106056"/>
              <a:gd name="connsiteY3" fmla="*/ 827312 h 849988"/>
              <a:gd name="connsiteX4" fmla="*/ 2435321 w 3106056"/>
              <a:gd name="connsiteY4" fmla="*/ 535179 h 849988"/>
              <a:gd name="connsiteX5" fmla="*/ 3106056 w 3106056"/>
              <a:gd name="connsiteY5" fmla="*/ 0 h 849988"/>
              <a:gd name="connsiteX0" fmla="*/ 101599 w 3106056"/>
              <a:gd name="connsiteY0" fmla="*/ 798286 h 985445"/>
              <a:gd name="connsiteX1" fmla="*/ 0 w 3106056"/>
              <a:gd name="connsiteY1" fmla="*/ 783772 h 985445"/>
              <a:gd name="connsiteX2" fmla="*/ 853264 w 3106056"/>
              <a:gd name="connsiteY2" fmla="*/ 985122 h 985445"/>
              <a:gd name="connsiteX3" fmla="*/ 1407883 w 3106056"/>
              <a:gd name="connsiteY3" fmla="*/ 827312 h 985445"/>
              <a:gd name="connsiteX4" fmla="*/ 2435321 w 3106056"/>
              <a:gd name="connsiteY4" fmla="*/ 535179 h 985445"/>
              <a:gd name="connsiteX5" fmla="*/ 3106056 w 3106056"/>
              <a:gd name="connsiteY5" fmla="*/ 0 h 985445"/>
              <a:gd name="connsiteX0" fmla="*/ 101599 w 3106056"/>
              <a:gd name="connsiteY0" fmla="*/ 798286 h 840377"/>
              <a:gd name="connsiteX1" fmla="*/ 0 w 3106056"/>
              <a:gd name="connsiteY1" fmla="*/ 783772 h 840377"/>
              <a:gd name="connsiteX2" fmla="*/ 780692 w 3106056"/>
              <a:gd name="connsiteY2" fmla="*/ 767408 h 840377"/>
              <a:gd name="connsiteX3" fmla="*/ 1407883 w 3106056"/>
              <a:gd name="connsiteY3" fmla="*/ 827312 h 840377"/>
              <a:gd name="connsiteX4" fmla="*/ 2435321 w 3106056"/>
              <a:gd name="connsiteY4" fmla="*/ 535179 h 840377"/>
              <a:gd name="connsiteX5" fmla="*/ 3106056 w 3106056"/>
              <a:gd name="connsiteY5" fmla="*/ 0 h 840377"/>
              <a:gd name="connsiteX0" fmla="*/ 101599 w 3106056"/>
              <a:gd name="connsiteY0" fmla="*/ 798286 h 840377"/>
              <a:gd name="connsiteX1" fmla="*/ 0 w 3106056"/>
              <a:gd name="connsiteY1" fmla="*/ 783772 h 840377"/>
              <a:gd name="connsiteX2" fmla="*/ 780692 w 3106056"/>
              <a:gd name="connsiteY2" fmla="*/ 767408 h 840377"/>
              <a:gd name="connsiteX3" fmla="*/ 1407883 w 3106056"/>
              <a:gd name="connsiteY3" fmla="*/ 827312 h 840377"/>
              <a:gd name="connsiteX4" fmla="*/ 2435321 w 3106056"/>
              <a:gd name="connsiteY4" fmla="*/ 535179 h 840377"/>
              <a:gd name="connsiteX5" fmla="*/ 3106056 w 3106056"/>
              <a:gd name="connsiteY5" fmla="*/ 0 h 840377"/>
              <a:gd name="connsiteX0" fmla="*/ 43542 w 3047999"/>
              <a:gd name="connsiteY0" fmla="*/ 798286 h 840377"/>
              <a:gd name="connsiteX1" fmla="*/ 0 w 3047999"/>
              <a:gd name="connsiteY1" fmla="*/ 406401 h 840377"/>
              <a:gd name="connsiteX2" fmla="*/ 722635 w 3047999"/>
              <a:gd name="connsiteY2" fmla="*/ 767408 h 840377"/>
              <a:gd name="connsiteX3" fmla="*/ 1349826 w 3047999"/>
              <a:gd name="connsiteY3" fmla="*/ 827312 h 840377"/>
              <a:gd name="connsiteX4" fmla="*/ 2377264 w 3047999"/>
              <a:gd name="connsiteY4" fmla="*/ 535179 h 840377"/>
              <a:gd name="connsiteX5" fmla="*/ 3047999 w 3047999"/>
              <a:gd name="connsiteY5" fmla="*/ 0 h 840377"/>
              <a:gd name="connsiteX0" fmla="*/ 0 w 3004457"/>
              <a:gd name="connsiteY0" fmla="*/ 798286 h 840377"/>
              <a:gd name="connsiteX1" fmla="*/ 391886 w 3004457"/>
              <a:gd name="connsiteY1" fmla="*/ 566058 h 840377"/>
              <a:gd name="connsiteX2" fmla="*/ 679093 w 3004457"/>
              <a:gd name="connsiteY2" fmla="*/ 767408 h 840377"/>
              <a:gd name="connsiteX3" fmla="*/ 1306284 w 3004457"/>
              <a:gd name="connsiteY3" fmla="*/ 827312 h 840377"/>
              <a:gd name="connsiteX4" fmla="*/ 2333722 w 3004457"/>
              <a:gd name="connsiteY4" fmla="*/ 535179 h 840377"/>
              <a:gd name="connsiteX5" fmla="*/ 3004457 w 3004457"/>
              <a:gd name="connsiteY5" fmla="*/ 0 h 840377"/>
              <a:gd name="connsiteX0" fmla="*/ 0 w 2902857"/>
              <a:gd name="connsiteY0" fmla="*/ 391886 h 840377"/>
              <a:gd name="connsiteX1" fmla="*/ 290286 w 2902857"/>
              <a:gd name="connsiteY1" fmla="*/ 566058 h 840377"/>
              <a:gd name="connsiteX2" fmla="*/ 577493 w 2902857"/>
              <a:gd name="connsiteY2" fmla="*/ 767408 h 840377"/>
              <a:gd name="connsiteX3" fmla="*/ 1204684 w 2902857"/>
              <a:gd name="connsiteY3" fmla="*/ 827312 h 840377"/>
              <a:gd name="connsiteX4" fmla="*/ 2232122 w 2902857"/>
              <a:gd name="connsiteY4" fmla="*/ 535179 h 840377"/>
              <a:gd name="connsiteX5" fmla="*/ 2902857 w 2902857"/>
              <a:gd name="connsiteY5" fmla="*/ 0 h 840377"/>
              <a:gd name="connsiteX0" fmla="*/ 0 w 2902857"/>
              <a:gd name="connsiteY0" fmla="*/ 391886 h 827412"/>
              <a:gd name="connsiteX1" fmla="*/ 290286 w 2902857"/>
              <a:gd name="connsiteY1" fmla="*/ 566058 h 827412"/>
              <a:gd name="connsiteX2" fmla="*/ 1204684 w 2902857"/>
              <a:gd name="connsiteY2" fmla="*/ 827312 h 827412"/>
              <a:gd name="connsiteX3" fmla="*/ 2232122 w 2902857"/>
              <a:gd name="connsiteY3" fmla="*/ 535179 h 827412"/>
              <a:gd name="connsiteX4" fmla="*/ 2902857 w 2902857"/>
              <a:gd name="connsiteY4" fmla="*/ 0 h 827412"/>
              <a:gd name="connsiteX0" fmla="*/ 0 w 2902857"/>
              <a:gd name="connsiteY0" fmla="*/ 391886 h 827554"/>
              <a:gd name="connsiteX1" fmla="*/ 566057 w 2902857"/>
              <a:gd name="connsiteY1" fmla="*/ 682173 h 827554"/>
              <a:gd name="connsiteX2" fmla="*/ 1204684 w 2902857"/>
              <a:gd name="connsiteY2" fmla="*/ 827312 h 827554"/>
              <a:gd name="connsiteX3" fmla="*/ 2232122 w 2902857"/>
              <a:gd name="connsiteY3" fmla="*/ 535179 h 827554"/>
              <a:gd name="connsiteX4" fmla="*/ 2902857 w 2902857"/>
              <a:gd name="connsiteY4" fmla="*/ 0 h 827554"/>
              <a:gd name="connsiteX0" fmla="*/ 0 w 2902857"/>
              <a:gd name="connsiteY0" fmla="*/ 391886 h 885512"/>
              <a:gd name="connsiteX1" fmla="*/ 566057 w 2902857"/>
              <a:gd name="connsiteY1" fmla="*/ 682173 h 885512"/>
              <a:gd name="connsiteX2" fmla="*/ 1364342 w 2902857"/>
              <a:gd name="connsiteY2" fmla="*/ 885370 h 885512"/>
              <a:gd name="connsiteX3" fmla="*/ 2232122 w 2902857"/>
              <a:gd name="connsiteY3" fmla="*/ 535179 h 885512"/>
              <a:gd name="connsiteX4" fmla="*/ 2902857 w 2902857"/>
              <a:gd name="connsiteY4" fmla="*/ 0 h 885512"/>
              <a:gd name="connsiteX0" fmla="*/ 0 w 2902857"/>
              <a:gd name="connsiteY0" fmla="*/ 391886 h 1511299"/>
              <a:gd name="connsiteX1" fmla="*/ 566057 w 2902857"/>
              <a:gd name="connsiteY1" fmla="*/ 682173 h 1511299"/>
              <a:gd name="connsiteX2" fmla="*/ 1406785 w 2902857"/>
              <a:gd name="connsiteY2" fmla="*/ 1511274 h 1511299"/>
              <a:gd name="connsiteX3" fmla="*/ 2232122 w 2902857"/>
              <a:gd name="connsiteY3" fmla="*/ 535179 h 1511299"/>
              <a:gd name="connsiteX4" fmla="*/ 2902857 w 2902857"/>
              <a:gd name="connsiteY4" fmla="*/ 0 h 1511299"/>
              <a:gd name="connsiteX0" fmla="*/ 0 w 2902857"/>
              <a:gd name="connsiteY0" fmla="*/ 391886 h 1511307"/>
              <a:gd name="connsiteX1" fmla="*/ 382135 w 2902857"/>
              <a:gd name="connsiteY1" fmla="*/ 862989 h 1511307"/>
              <a:gd name="connsiteX2" fmla="*/ 1406785 w 2902857"/>
              <a:gd name="connsiteY2" fmla="*/ 1511274 h 1511307"/>
              <a:gd name="connsiteX3" fmla="*/ 2232122 w 2902857"/>
              <a:gd name="connsiteY3" fmla="*/ 535179 h 1511307"/>
              <a:gd name="connsiteX4" fmla="*/ 2902857 w 2902857"/>
              <a:gd name="connsiteY4" fmla="*/ 0 h 1511307"/>
              <a:gd name="connsiteX0" fmla="*/ 0 w 2902857"/>
              <a:gd name="connsiteY0" fmla="*/ 391886 h 1511307"/>
              <a:gd name="connsiteX1" fmla="*/ 382135 w 2902857"/>
              <a:gd name="connsiteY1" fmla="*/ 862989 h 1511307"/>
              <a:gd name="connsiteX2" fmla="*/ 1406785 w 2902857"/>
              <a:gd name="connsiteY2" fmla="*/ 1511274 h 1511307"/>
              <a:gd name="connsiteX3" fmla="*/ 2416044 w 2902857"/>
              <a:gd name="connsiteY3" fmla="*/ 1035903 h 1511307"/>
              <a:gd name="connsiteX4" fmla="*/ 2902857 w 2902857"/>
              <a:gd name="connsiteY4" fmla="*/ 0 h 1511307"/>
              <a:gd name="connsiteX0" fmla="*/ 0 w 2917006"/>
              <a:gd name="connsiteY0" fmla="*/ 0 h 1119421"/>
              <a:gd name="connsiteX1" fmla="*/ 382135 w 2917006"/>
              <a:gd name="connsiteY1" fmla="*/ 471103 h 1119421"/>
              <a:gd name="connsiteX2" fmla="*/ 1406785 w 2917006"/>
              <a:gd name="connsiteY2" fmla="*/ 1119388 h 1119421"/>
              <a:gd name="connsiteX3" fmla="*/ 2416044 w 2917006"/>
              <a:gd name="connsiteY3" fmla="*/ 644017 h 1119421"/>
              <a:gd name="connsiteX4" fmla="*/ 2917006 w 2917006"/>
              <a:gd name="connsiteY4" fmla="*/ 428744 h 1119421"/>
              <a:gd name="connsiteX0" fmla="*/ 0 w 2917006"/>
              <a:gd name="connsiteY0" fmla="*/ 0 h 1119421"/>
              <a:gd name="connsiteX1" fmla="*/ 382135 w 2917006"/>
              <a:gd name="connsiteY1" fmla="*/ 471103 h 1119421"/>
              <a:gd name="connsiteX2" fmla="*/ 1406785 w 2917006"/>
              <a:gd name="connsiteY2" fmla="*/ 1119388 h 1119421"/>
              <a:gd name="connsiteX3" fmla="*/ 2345306 w 2917006"/>
              <a:gd name="connsiteY3" fmla="*/ 908288 h 1119421"/>
              <a:gd name="connsiteX4" fmla="*/ 2917006 w 2917006"/>
              <a:gd name="connsiteY4" fmla="*/ 428744 h 1119421"/>
              <a:gd name="connsiteX0" fmla="*/ 0 w 2917006"/>
              <a:gd name="connsiteY0" fmla="*/ 0 h 1119421"/>
              <a:gd name="connsiteX1" fmla="*/ 382135 w 2917006"/>
              <a:gd name="connsiteY1" fmla="*/ 471103 h 1119421"/>
              <a:gd name="connsiteX2" fmla="*/ 1406785 w 2917006"/>
              <a:gd name="connsiteY2" fmla="*/ 1119388 h 1119421"/>
              <a:gd name="connsiteX3" fmla="*/ 2161384 w 2917006"/>
              <a:gd name="connsiteY3" fmla="*/ 880470 h 1119421"/>
              <a:gd name="connsiteX4" fmla="*/ 2917006 w 2917006"/>
              <a:gd name="connsiteY4" fmla="*/ 428744 h 1119421"/>
              <a:gd name="connsiteX0" fmla="*/ 0 w 2917006"/>
              <a:gd name="connsiteY0" fmla="*/ 0 h 1119388"/>
              <a:gd name="connsiteX1" fmla="*/ 382135 w 2917006"/>
              <a:gd name="connsiteY1" fmla="*/ 471103 h 1119388"/>
              <a:gd name="connsiteX2" fmla="*/ 805439 w 2917006"/>
              <a:gd name="connsiteY2" fmla="*/ 780292 h 1119388"/>
              <a:gd name="connsiteX3" fmla="*/ 1406785 w 2917006"/>
              <a:gd name="connsiteY3" fmla="*/ 1119388 h 1119388"/>
              <a:gd name="connsiteX4" fmla="*/ 2161384 w 2917006"/>
              <a:gd name="connsiteY4" fmla="*/ 880470 h 1119388"/>
              <a:gd name="connsiteX5" fmla="*/ 2917006 w 2917006"/>
              <a:gd name="connsiteY5" fmla="*/ 428744 h 1119388"/>
              <a:gd name="connsiteX0" fmla="*/ 0 w 2917006"/>
              <a:gd name="connsiteY0" fmla="*/ 0 h 1119388"/>
              <a:gd name="connsiteX1" fmla="*/ 382135 w 2917006"/>
              <a:gd name="connsiteY1" fmla="*/ 471103 h 1119388"/>
              <a:gd name="connsiteX2" fmla="*/ 720553 w 2917006"/>
              <a:gd name="connsiteY2" fmla="*/ 835928 h 1119388"/>
              <a:gd name="connsiteX3" fmla="*/ 1406785 w 2917006"/>
              <a:gd name="connsiteY3" fmla="*/ 1119388 h 1119388"/>
              <a:gd name="connsiteX4" fmla="*/ 2161384 w 2917006"/>
              <a:gd name="connsiteY4" fmla="*/ 880470 h 1119388"/>
              <a:gd name="connsiteX5" fmla="*/ 2917006 w 2917006"/>
              <a:gd name="connsiteY5" fmla="*/ 428744 h 1119388"/>
              <a:gd name="connsiteX0" fmla="*/ 0 w 2917006"/>
              <a:gd name="connsiteY0" fmla="*/ 0 h 1119388"/>
              <a:gd name="connsiteX1" fmla="*/ 311396 w 2917006"/>
              <a:gd name="connsiteY1" fmla="*/ 498920 h 1119388"/>
              <a:gd name="connsiteX2" fmla="*/ 720553 w 2917006"/>
              <a:gd name="connsiteY2" fmla="*/ 835928 h 1119388"/>
              <a:gd name="connsiteX3" fmla="*/ 1406785 w 2917006"/>
              <a:gd name="connsiteY3" fmla="*/ 1119388 h 1119388"/>
              <a:gd name="connsiteX4" fmla="*/ 2161384 w 2917006"/>
              <a:gd name="connsiteY4" fmla="*/ 880470 h 1119388"/>
              <a:gd name="connsiteX5" fmla="*/ 2917006 w 2917006"/>
              <a:gd name="connsiteY5" fmla="*/ 428744 h 1119388"/>
              <a:gd name="connsiteX0" fmla="*/ 0 w 2917006"/>
              <a:gd name="connsiteY0" fmla="*/ 0 h 1119388"/>
              <a:gd name="connsiteX1" fmla="*/ 311396 w 2917006"/>
              <a:gd name="connsiteY1" fmla="*/ 498920 h 1119388"/>
              <a:gd name="connsiteX2" fmla="*/ 663962 w 2917006"/>
              <a:gd name="connsiteY2" fmla="*/ 863746 h 1119388"/>
              <a:gd name="connsiteX3" fmla="*/ 1406785 w 2917006"/>
              <a:gd name="connsiteY3" fmla="*/ 1119388 h 1119388"/>
              <a:gd name="connsiteX4" fmla="*/ 2161384 w 2917006"/>
              <a:gd name="connsiteY4" fmla="*/ 880470 h 1119388"/>
              <a:gd name="connsiteX5" fmla="*/ 2917006 w 2917006"/>
              <a:gd name="connsiteY5" fmla="*/ 428744 h 1119388"/>
              <a:gd name="connsiteX0" fmla="*/ 0 w 2917006"/>
              <a:gd name="connsiteY0" fmla="*/ 0 h 1119388"/>
              <a:gd name="connsiteX1" fmla="*/ 311396 w 2917006"/>
              <a:gd name="connsiteY1" fmla="*/ 498920 h 1119388"/>
              <a:gd name="connsiteX2" fmla="*/ 663962 w 2917006"/>
              <a:gd name="connsiteY2" fmla="*/ 863746 h 1119388"/>
              <a:gd name="connsiteX3" fmla="*/ 1406785 w 2917006"/>
              <a:gd name="connsiteY3" fmla="*/ 1119388 h 1119388"/>
              <a:gd name="connsiteX4" fmla="*/ 2133088 w 2917006"/>
              <a:gd name="connsiteY4" fmla="*/ 866560 h 1119388"/>
              <a:gd name="connsiteX5" fmla="*/ 2917006 w 2917006"/>
              <a:gd name="connsiteY5" fmla="*/ 428744 h 1119388"/>
              <a:gd name="connsiteX0" fmla="*/ 0 w 2917006"/>
              <a:gd name="connsiteY0" fmla="*/ 0 h 1119388"/>
              <a:gd name="connsiteX1" fmla="*/ 311396 w 2917006"/>
              <a:gd name="connsiteY1" fmla="*/ 498920 h 1119388"/>
              <a:gd name="connsiteX2" fmla="*/ 663962 w 2917006"/>
              <a:gd name="connsiteY2" fmla="*/ 863746 h 1119388"/>
              <a:gd name="connsiteX3" fmla="*/ 1406785 w 2917006"/>
              <a:gd name="connsiteY3" fmla="*/ 1119388 h 1119388"/>
              <a:gd name="connsiteX4" fmla="*/ 2133088 w 2917006"/>
              <a:gd name="connsiteY4" fmla="*/ 866560 h 1119388"/>
              <a:gd name="connsiteX5" fmla="*/ 2917006 w 2917006"/>
              <a:gd name="connsiteY5" fmla="*/ 428744 h 1119388"/>
              <a:gd name="connsiteX0" fmla="*/ 0 w 2917006"/>
              <a:gd name="connsiteY0" fmla="*/ 0 h 1091570"/>
              <a:gd name="connsiteX1" fmla="*/ 311396 w 2917006"/>
              <a:gd name="connsiteY1" fmla="*/ 498920 h 1091570"/>
              <a:gd name="connsiteX2" fmla="*/ 663962 w 2917006"/>
              <a:gd name="connsiteY2" fmla="*/ 863746 h 1091570"/>
              <a:gd name="connsiteX3" fmla="*/ 1392636 w 2917006"/>
              <a:gd name="connsiteY3" fmla="*/ 1091570 h 1091570"/>
              <a:gd name="connsiteX4" fmla="*/ 2133088 w 2917006"/>
              <a:gd name="connsiteY4" fmla="*/ 866560 h 1091570"/>
              <a:gd name="connsiteX5" fmla="*/ 2917006 w 2917006"/>
              <a:gd name="connsiteY5" fmla="*/ 428744 h 1091570"/>
              <a:gd name="connsiteX0" fmla="*/ 0 w 2917006"/>
              <a:gd name="connsiteY0" fmla="*/ 0 h 1091570"/>
              <a:gd name="connsiteX1" fmla="*/ 311396 w 2917006"/>
              <a:gd name="connsiteY1" fmla="*/ 498920 h 1091570"/>
              <a:gd name="connsiteX2" fmla="*/ 663962 w 2917006"/>
              <a:gd name="connsiteY2" fmla="*/ 863746 h 1091570"/>
              <a:gd name="connsiteX3" fmla="*/ 1392636 w 2917006"/>
              <a:gd name="connsiteY3" fmla="*/ 1091570 h 1091570"/>
              <a:gd name="connsiteX4" fmla="*/ 2260418 w 2917006"/>
              <a:gd name="connsiteY4" fmla="*/ 810924 h 1091570"/>
              <a:gd name="connsiteX5" fmla="*/ 2917006 w 2917006"/>
              <a:gd name="connsiteY5" fmla="*/ 428744 h 1091570"/>
              <a:gd name="connsiteX0" fmla="*/ 0 w 2917006"/>
              <a:gd name="connsiteY0" fmla="*/ 0 h 1189542"/>
              <a:gd name="connsiteX1" fmla="*/ 311396 w 2917006"/>
              <a:gd name="connsiteY1" fmla="*/ 498920 h 1189542"/>
              <a:gd name="connsiteX2" fmla="*/ 663962 w 2917006"/>
              <a:gd name="connsiteY2" fmla="*/ 863746 h 1189542"/>
              <a:gd name="connsiteX3" fmla="*/ 1406784 w 2917006"/>
              <a:gd name="connsiteY3" fmla="*/ 1189542 h 1189542"/>
              <a:gd name="connsiteX4" fmla="*/ 2260418 w 2917006"/>
              <a:gd name="connsiteY4" fmla="*/ 810924 h 1189542"/>
              <a:gd name="connsiteX5" fmla="*/ 2917006 w 2917006"/>
              <a:gd name="connsiteY5" fmla="*/ 428744 h 1189542"/>
              <a:gd name="connsiteX0" fmla="*/ 0 w 2917006"/>
              <a:gd name="connsiteY0" fmla="*/ 0 h 1107899"/>
              <a:gd name="connsiteX1" fmla="*/ 311396 w 2917006"/>
              <a:gd name="connsiteY1" fmla="*/ 498920 h 1107899"/>
              <a:gd name="connsiteX2" fmla="*/ 663962 w 2917006"/>
              <a:gd name="connsiteY2" fmla="*/ 863746 h 1107899"/>
              <a:gd name="connsiteX3" fmla="*/ 1420932 w 2917006"/>
              <a:gd name="connsiteY3" fmla="*/ 1107899 h 1107899"/>
              <a:gd name="connsiteX4" fmla="*/ 2260418 w 2917006"/>
              <a:gd name="connsiteY4" fmla="*/ 810924 h 1107899"/>
              <a:gd name="connsiteX5" fmla="*/ 2917006 w 2917006"/>
              <a:gd name="connsiteY5" fmla="*/ 428744 h 110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006" h="1107899">
                <a:moveTo>
                  <a:pt x="0" y="0"/>
                </a:moveTo>
                <a:lnTo>
                  <a:pt x="311396" y="498920"/>
                </a:lnTo>
                <a:cubicBezTo>
                  <a:pt x="445636" y="628969"/>
                  <a:pt x="493187" y="755699"/>
                  <a:pt x="663962" y="863746"/>
                </a:cubicBezTo>
                <a:cubicBezTo>
                  <a:pt x="834737" y="971793"/>
                  <a:pt x="1194941" y="1091203"/>
                  <a:pt x="1420932" y="1107899"/>
                </a:cubicBezTo>
                <a:cubicBezTo>
                  <a:pt x="1848590" y="1030181"/>
                  <a:pt x="1977389" y="948809"/>
                  <a:pt x="2260418" y="810924"/>
                </a:cubicBezTo>
                <a:lnTo>
                  <a:pt x="2917006" y="428744"/>
                </a:lnTo>
              </a:path>
            </a:pathLst>
          </a:custGeom>
          <a:noFill/>
          <a:ln w="57150">
            <a:solidFill>
              <a:srgbClr val="00B05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p:cNvGrpSpPr/>
          <p:nvPr/>
        </p:nvGrpSpPr>
        <p:grpSpPr>
          <a:xfrm>
            <a:off x="2190741" y="3505200"/>
            <a:ext cx="6309146" cy="1704353"/>
            <a:chOff x="1966111" y="3413679"/>
            <a:chExt cx="6477000" cy="1778313"/>
          </a:xfrm>
        </p:grpSpPr>
        <p:cxnSp>
          <p:nvCxnSpPr>
            <p:cNvPr id="16" name="Straight Arrow Connector 15"/>
            <p:cNvCxnSpPr/>
            <p:nvPr/>
          </p:nvCxnSpPr>
          <p:spPr>
            <a:xfrm flipV="1">
              <a:off x="1966111" y="3413679"/>
              <a:ext cx="6477000" cy="1778313"/>
            </a:xfrm>
            <a:prstGeom prst="straightConnector1">
              <a:avLst/>
            </a:prstGeom>
            <a:ln w="76200">
              <a:solidFill>
                <a:schemeClr val="tx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rot="20862418">
              <a:off x="4977945" y="4242282"/>
              <a:ext cx="772969" cy="461665"/>
            </a:xfrm>
            <a:prstGeom prst="rect">
              <a:avLst/>
            </a:prstGeom>
          </p:spPr>
          <p:txBody>
            <a:bodyPr wrap="none">
              <a:spAutoFit/>
            </a:bodyPr>
            <a:lstStyle/>
            <a:p>
              <a:pPr lvl="0"/>
              <a:r>
                <a:rPr lang="en-US" sz="2400" b="1" i="1" dirty="0" smtClean="0">
                  <a:solidFill>
                    <a:schemeClr val="tx2">
                      <a:lumMod val="75000"/>
                    </a:schemeClr>
                  </a:solidFill>
                </a:rPr>
                <a:t>time</a:t>
              </a:r>
              <a:endParaRPr lang="en-US" sz="2400" b="1" i="1" dirty="0">
                <a:solidFill>
                  <a:schemeClr val="tx2">
                    <a:lumMod val="75000"/>
                  </a:schemeClr>
                </a:solidFill>
              </a:endParaRPr>
            </a:p>
          </p:txBody>
        </p:sp>
      </p:grpSp>
      <p:sp>
        <p:nvSpPr>
          <p:cNvPr id="29" name="Freeform 28"/>
          <p:cNvSpPr/>
          <p:nvPr/>
        </p:nvSpPr>
        <p:spPr>
          <a:xfrm>
            <a:off x="2006362" y="4498160"/>
            <a:ext cx="2091360" cy="569140"/>
          </a:xfrm>
          <a:custGeom>
            <a:avLst/>
            <a:gdLst>
              <a:gd name="connsiteX0" fmla="*/ 0 w 2826931"/>
              <a:gd name="connsiteY0" fmla="*/ 2235200 h 2931886"/>
              <a:gd name="connsiteX1" fmla="*/ 1233714 w 2826931"/>
              <a:gd name="connsiteY1" fmla="*/ 0 h 2931886"/>
              <a:gd name="connsiteX2" fmla="*/ 1233714 w 2826931"/>
              <a:gd name="connsiteY2" fmla="*/ 0 h 2931886"/>
              <a:gd name="connsiteX3" fmla="*/ 2815771 w 2826931"/>
              <a:gd name="connsiteY3" fmla="*/ 1640114 h 2931886"/>
              <a:gd name="connsiteX4" fmla="*/ 1814285 w 2826931"/>
              <a:gd name="connsiteY4" fmla="*/ 2931886 h 2931886"/>
              <a:gd name="connsiteX0" fmla="*/ 0 w 2826931"/>
              <a:gd name="connsiteY0" fmla="*/ 2235200 h 2931886"/>
              <a:gd name="connsiteX1" fmla="*/ 1233714 w 2826931"/>
              <a:gd name="connsiteY1" fmla="*/ 0 h 2931886"/>
              <a:gd name="connsiteX2" fmla="*/ 2815771 w 2826931"/>
              <a:gd name="connsiteY2" fmla="*/ 1640114 h 2931886"/>
              <a:gd name="connsiteX3" fmla="*/ 1814285 w 2826931"/>
              <a:gd name="connsiteY3" fmla="*/ 2931886 h 2931886"/>
              <a:gd name="connsiteX0" fmla="*/ 0 w 2826931"/>
              <a:gd name="connsiteY0" fmla="*/ 595086 h 1291772"/>
              <a:gd name="connsiteX1" fmla="*/ 2815771 w 2826931"/>
              <a:gd name="connsiteY1" fmla="*/ 0 h 1291772"/>
              <a:gd name="connsiteX2" fmla="*/ 1814285 w 2826931"/>
              <a:gd name="connsiteY2" fmla="*/ 1291772 h 1291772"/>
              <a:gd name="connsiteX0" fmla="*/ 0 w 2826931"/>
              <a:gd name="connsiteY0" fmla="*/ 595086 h 1291772"/>
              <a:gd name="connsiteX1" fmla="*/ 2148114 w 2826931"/>
              <a:gd name="connsiteY1" fmla="*/ 159657 h 1291772"/>
              <a:gd name="connsiteX2" fmla="*/ 2815771 w 2826931"/>
              <a:gd name="connsiteY2" fmla="*/ 0 h 1291772"/>
              <a:gd name="connsiteX3" fmla="*/ 1814285 w 2826931"/>
              <a:gd name="connsiteY3" fmla="*/ 1291772 h 1291772"/>
              <a:gd name="connsiteX0" fmla="*/ 0 w 2826931"/>
              <a:gd name="connsiteY0" fmla="*/ 687398 h 1384084"/>
              <a:gd name="connsiteX1" fmla="*/ 2148114 w 2826931"/>
              <a:gd name="connsiteY1" fmla="*/ 251969 h 1384084"/>
              <a:gd name="connsiteX2" fmla="*/ 2815771 w 2826931"/>
              <a:gd name="connsiteY2" fmla="*/ 92312 h 1384084"/>
              <a:gd name="connsiteX3" fmla="*/ 1814285 w 2826931"/>
              <a:gd name="connsiteY3" fmla="*/ 1384084 h 1384084"/>
              <a:gd name="connsiteX0" fmla="*/ 0 w 2846755"/>
              <a:gd name="connsiteY0" fmla="*/ 669075 h 1365761"/>
              <a:gd name="connsiteX1" fmla="*/ 740229 w 2846755"/>
              <a:gd name="connsiteY1" fmla="*/ 465875 h 1365761"/>
              <a:gd name="connsiteX2" fmla="*/ 2815771 w 2846755"/>
              <a:gd name="connsiteY2" fmla="*/ 73989 h 1365761"/>
              <a:gd name="connsiteX3" fmla="*/ 1814285 w 2846755"/>
              <a:gd name="connsiteY3" fmla="*/ 1365761 h 1365761"/>
              <a:gd name="connsiteX0" fmla="*/ 207246 w 3097892"/>
              <a:gd name="connsiteY0" fmla="*/ 627420 h 1324106"/>
              <a:gd name="connsiteX1" fmla="*/ 105647 w 3097892"/>
              <a:gd name="connsiteY1" fmla="*/ 612906 h 1324106"/>
              <a:gd name="connsiteX2" fmla="*/ 3023017 w 3097892"/>
              <a:gd name="connsiteY2" fmla="*/ 32334 h 1324106"/>
              <a:gd name="connsiteX3" fmla="*/ 2021531 w 3097892"/>
              <a:gd name="connsiteY3" fmla="*/ 1324106 h 1324106"/>
              <a:gd name="connsiteX0" fmla="*/ 101599 w 3942088"/>
              <a:gd name="connsiteY0" fmla="*/ 597518 h 1294204"/>
              <a:gd name="connsiteX1" fmla="*/ 0 w 3942088"/>
              <a:gd name="connsiteY1" fmla="*/ 583004 h 1294204"/>
              <a:gd name="connsiteX2" fmla="*/ 3817255 w 3942088"/>
              <a:gd name="connsiteY2" fmla="*/ 960374 h 1294204"/>
              <a:gd name="connsiteX3" fmla="*/ 2917370 w 3942088"/>
              <a:gd name="connsiteY3" fmla="*/ 2432 h 1294204"/>
              <a:gd name="connsiteX4" fmla="*/ 1915884 w 3942088"/>
              <a:gd name="connsiteY4" fmla="*/ 1294204 h 1294204"/>
              <a:gd name="connsiteX0" fmla="*/ 101599 w 5727818"/>
              <a:gd name="connsiteY0" fmla="*/ 785265 h 1159422"/>
              <a:gd name="connsiteX1" fmla="*/ 0 w 5727818"/>
              <a:gd name="connsiteY1" fmla="*/ 770751 h 1159422"/>
              <a:gd name="connsiteX2" fmla="*/ 3817255 w 5727818"/>
              <a:gd name="connsiteY2" fmla="*/ 1148121 h 1159422"/>
              <a:gd name="connsiteX3" fmla="*/ 2917370 w 5727818"/>
              <a:gd name="connsiteY3" fmla="*/ 190179 h 1159422"/>
              <a:gd name="connsiteX4" fmla="*/ 5660570 w 5727818"/>
              <a:gd name="connsiteY4" fmla="*/ 233723 h 1159422"/>
              <a:gd name="connsiteX0" fmla="*/ 101599 w 5733588"/>
              <a:gd name="connsiteY0" fmla="*/ 762653 h 762653"/>
              <a:gd name="connsiteX1" fmla="*/ 0 w 5733588"/>
              <a:gd name="connsiteY1" fmla="*/ 748139 h 762653"/>
              <a:gd name="connsiteX2" fmla="*/ 2162626 w 5733588"/>
              <a:gd name="connsiteY2" fmla="*/ 675566 h 762653"/>
              <a:gd name="connsiteX3" fmla="*/ 2917370 w 5733588"/>
              <a:gd name="connsiteY3" fmla="*/ 167567 h 762653"/>
              <a:gd name="connsiteX4" fmla="*/ 5660570 w 5733588"/>
              <a:gd name="connsiteY4" fmla="*/ 211111 h 762653"/>
              <a:gd name="connsiteX0" fmla="*/ 101599 w 5742752"/>
              <a:gd name="connsiteY0" fmla="*/ 650255 h 734582"/>
              <a:gd name="connsiteX1" fmla="*/ 0 w 5742752"/>
              <a:gd name="connsiteY1" fmla="*/ 635741 h 734582"/>
              <a:gd name="connsiteX2" fmla="*/ 2162626 w 5742752"/>
              <a:gd name="connsiteY2" fmla="*/ 563168 h 734582"/>
              <a:gd name="connsiteX3" fmla="*/ 3265713 w 5742752"/>
              <a:gd name="connsiteY3" fmla="*/ 722826 h 734582"/>
              <a:gd name="connsiteX4" fmla="*/ 5660570 w 5742752"/>
              <a:gd name="connsiteY4" fmla="*/ 98713 h 734582"/>
              <a:gd name="connsiteX0" fmla="*/ 101599 w 5743939"/>
              <a:gd name="connsiteY0" fmla="*/ 653796 h 858213"/>
              <a:gd name="connsiteX1" fmla="*/ 0 w 5743939"/>
              <a:gd name="connsiteY1" fmla="*/ 639282 h 858213"/>
              <a:gd name="connsiteX2" fmla="*/ 1915883 w 5743939"/>
              <a:gd name="connsiteY2" fmla="*/ 842480 h 858213"/>
              <a:gd name="connsiteX3" fmla="*/ 3265713 w 5743939"/>
              <a:gd name="connsiteY3" fmla="*/ 726367 h 858213"/>
              <a:gd name="connsiteX4" fmla="*/ 5660570 w 5743939"/>
              <a:gd name="connsiteY4" fmla="*/ 102254 h 858213"/>
              <a:gd name="connsiteX0" fmla="*/ 101599 w 3834687"/>
              <a:gd name="connsiteY0" fmla="*/ 940508 h 1144925"/>
              <a:gd name="connsiteX1" fmla="*/ 0 w 3834687"/>
              <a:gd name="connsiteY1" fmla="*/ 925994 h 1144925"/>
              <a:gd name="connsiteX2" fmla="*/ 1915883 w 3834687"/>
              <a:gd name="connsiteY2" fmla="*/ 1129192 h 1144925"/>
              <a:gd name="connsiteX3" fmla="*/ 3265713 w 3834687"/>
              <a:gd name="connsiteY3" fmla="*/ 1013079 h 1144925"/>
              <a:gd name="connsiteX4" fmla="*/ 3614055 w 3834687"/>
              <a:gd name="connsiteY4" fmla="*/ 84166 h 1144925"/>
              <a:gd name="connsiteX0" fmla="*/ 101599 w 3829998"/>
              <a:gd name="connsiteY0" fmla="*/ 937557 h 1030847"/>
              <a:gd name="connsiteX1" fmla="*/ 0 w 3829998"/>
              <a:gd name="connsiteY1" fmla="*/ 923043 h 1030847"/>
              <a:gd name="connsiteX2" fmla="*/ 2075540 w 3829998"/>
              <a:gd name="connsiteY2" fmla="*/ 792412 h 1030847"/>
              <a:gd name="connsiteX3" fmla="*/ 3265713 w 3829998"/>
              <a:gd name="connsiteY3" fmla="*/ 1010128 h 1030847"/>
              <a:gd name="connsiteX4" fmla="*/ 3614055 w 3829998"/>
              <a:gd name="connsiteY4" fmla="*/ 81215 h 1030847"/>
              <a:gd name="connsiteX0" fmla="*/ 101599 w 3802447"/>
              <a:gd name="connsiteY0" fmla="*/ 1046442 h 1046442"/>
              <a:gd name="connsiteX1" fmla="*/ 0 w 3802447"/>
              <a:gd name="connsiteY1" fmla="*/ 1031928 h 1046442"/>
              <a:gd name="connsiteX2" fmla="*/ 2075540 w 3802447"/>
              <a:gd name="connsiteY2" fmla="*/ 901297 h 1046442"/>
              <a:gd name="connsiteX3" fmla="*/ 3106056 w 3802447"/>
              <a:gd name="connsiteY3" fmla="*/ 248156 h 1046442"/>
              <a:gd name="connsiteX4" fmla="*/ 3614055 w 3802447"/>
              <a:gd name="connsiteY4" fmla="*/ 190100 h 1046442"/>
              <a:gd name="connsiteX0" fmla="*/ 101599 w 3352649"/>
              <a:gd name="connsiteY0" fmla="*/ 993121 h 993121"/>
              <a:gd name="connsiteX1" fmla="*/ 0 w 3352649"/>
              <a:gd name="connsiteY1" fmla="*/ 978607 h 993121"/>
              <a:gd name="connsiteX2" fmla="*/ 2075540 w 3352649"/>
              <a:gd name="connsiteY2" fmla="*/ 847976 h 993121"/>
              <a:gd name="connsiteX3" fmla="*/ 3106056 w 3352649"/>
              <a:gd name="connsiteY3" fmla="*/ 194835 h 993121"/>
              <a:gd name="connsiteX4" fmla="*/ 3047998 w 3352649"/>
              <a:gd name="connsiteY4" fmla="*/ 209351 h 993121"/>
              <a:gd name="connsiteX0" fmla="*/ 101599 w 3388284"/>
              <a:gd name="connsiteY0" fmla="*/ 1001378 h 1055072"/>
              <a:gd name="connsiteX1" fmla="*/ 0 w 3388284"/>
              <a:gd name="connsiteY1" fmla="*/ 986864 h 1055072"/>
              <a:gd name="connsiteX2" fmla="*/ 1407883 w 3388284"/>
              <a:gd name="connsiteY2" fmla="*/ 1030404 h 1055072"/>
              <a:gd name="connsiteX3" fmla="*/ 3106056 w 3388284"/>
              <a:gd name="connsiteY3" fmla="*/ 203092 h 1055072"/>
              <a:gd name="connsiteX4" fmla="*/ 3047998 w 3388284"/>
              <a:gd name="connsiteY4" fmla="*/ 217608 h 1055072"/>
              <a:gd name="connsiteX0" fmla="*/ 101599 w 3106056"/>
              <a:gd name="connsiteY0" fmla="*/ 798286 h 851980"/>
              <a:gd name="connsiteX1" fmla="*/ 0 w 3106056"/>
              <a:gd name="connsiteY1" fmla="*/ 783772 h 851980"/>
              <a:gd name="connsiteX2" fmla="*/ 1407883 w 3106056"/>
              <a:gd name="connsiteY2" fmla="*/ 827312 h 851980"/>
              <a:gd name="connsiteX3" fmla="*/ 3106056 w 3106056"/>
              <a:gd name="connsiteY3" fmla="*/ 0 h 851980"/>
              <a:gd name="connsiteX0" fmla="*/ 101599 w 3106056"/>
              <a:gd name="connsiteY0" fmla="*/ 798286 h 851980"/>
              <a:gd name="connsiteX1" fmla="*/ 0 w 3106056"/>
              <a:gd name="connsiteY1" fmla="*/ 783772 h 851980"/>
              <a:gd name="connsiteX2" fmla="*/ 1407883 w 3106056"/>
              <a:gd name="connsiteY2" fmla="*/ 827312 h 851980"/>
              <a:gd name="connsiteX3" fmla="*/ 2565949 w 3106056"/>
              <a:gd name="connsiteY3" fmla="*/ 317465 h 851980"/>
              <a:gd name="connsiteX4" fmla="*/ 3106056 w 3106056"/>
              <a:gd name="connsiteY4" fmla="*/ 0 h 851980"/>
              <a:gd name="connsiteX0" fmla="*/ 101599 w 3106056"/>
              <a:gd name="connsiteY0" fmla="*/ 798286 h 851980"/>
              <a:gd name="connsiteX1" fmla="*/ 0 w 3106056"/>
              <a:gd name="connsiteY1" fmla="*/ 783772 h 851980"/>
              <a:gd name="connsiteX2" fmla="*/ 1407883 w 3106056"/>
              <a:gd name="connsiteY2" fmla="*/ 827312 h 851980"/>
              <a:gd name="connsiteX3" fmla="*/ 2275664 w 3106056"/>
              <a:gd name="connsiteY3" fmla="*/ 462608 h 851980"/>
              <a:gd name="connsiteX4" fmla="*/ 3106056 w 3106056"/>
              <a:gd name="connsiteY4" fmla="*/ 0 h 851980"/>
              <a:gd name="connsiteX0" fmla="*/ 101599 w 3106056"/>
              <a:gd name="connsiteY0" fmla="*/ 798286 h 851980"/>
              <a:gd name="connsiteX1" fmla="*/ 0 w 3106056"/>
              <a:gd name="connsiteY1" fmla="*/ 783772 h 851980"/>
              <a:gd name="connsiteX2" fmla="*/ 1407883 w 3106056"/>
              <a:gd name="connsiteY2" fmla="*/ 827312 h 851980"/>
              <a:gd name="connsiteX3" fmla="*/ 2435321 w 3106056"/>
              <a:gd name="connsiteY3" fmla="*/ 535179 h 851980"/>
              <a:gd name="connsiteX4" fmla="*/ 3106056 w 3106056"/>
              <a:gd name="connsiteY4" fmla="*/ 0 h 851980"/>
              <a:gd name="connsiteX0" fmla="*/ 101599 w 3106056"/>
              <a:gd name="connsiteY0" fmla="*/ 798286 h 849988"/>
              <a:gd name="connsiteX1" fmla="*/ 0 w 3106056"/>
              <a:gd name="connsiteY1" fmla="*/ 783772 h 849988"/>
              <a:gd name="connsiteX2" fmla="*/ 882292 w 3106056"/>
              <a:gd name="connsiteY2" fmla="*/ 825465 h 849988"/>
              <a:gd name="connsiteX3" fmla="*/ 1407883 w 3106056"/>
              <a:gd name="connsiteY3" fmla="*/ 827312 h 849988"/>
              <a:gd name="connsiteX4" fmla="*/ 2435321 w 3106056"/>
              <a:gd name="connsiteY4" fmla="*/ 535179 h 849988"/>
              <a:gd name="connsiteX5" fmla="*/ 3106056 w 3106056"/>
              <a:gd name="connsiteY5" fmla="*/ 0 h 849988"/>
              <a:gd name="connsiteX0" fmla="*/ 101599 w 3106056"/>
              <a:gd name="connsiteY0" fmla="*/ 798286 h 985445"/>
              <a:gd name="connsiteX1" fmla="*/ 0 w 3106056"/>
              <a:gd name="connsiteY1" fmla="*/ 783772 h 985445"/>
              <a:gd name="connsiteX2" fmla="*/ 853264 w 3106056"/>
              <a:gd name="connsiteY2" fmla="*/ 985122 h 985445"/>
              <a:gd name="connsiteX3" fmla="*/ 1407883 w 3106056"/>
              <a:gd name="connsiteY3" fmla="*/ 827312 h 985445"/>
              <a:gd name="connsiteX4" fmla="*/ 2435321 w 3106056"/>
              <a:gd name="connsiteY4" fmla="*/ 535179 h 985445"/>
              <a:gd name="connsiteX5" fmla="*/ 3106056 w 3106056"/>
              <a:gd name="connsiteY5" fmla="*/ 0 h 985445"/>
              <a:gd name="connsiteX0" fmla="*/ 101599 w 3106056"/>
              <a:gd name="connsiteY0" fmla="*/ 798286 h 840377"/>
              <a:gd name="connsiteX1" fmla="*/ 0 w 3106056"/>
              <a:gd name="connsiteY1" fmla="*/ 783772 h 840377"/>
              <a:gd name="connsiteX2" fmla="*/ 780692 w 3106056"/>
              <a:gd name="connsiteY2" fmla="*/ 767408 h 840377"/>
              <a:gd name="connsiteX3" fmla="*/ 1407883 w 3106056"/>
              <a:gd name="connsiteY3" fmla="*/ 827312 h 840377"/>
              <a:gd name="connsiteX4" fmla="*/ 2435321 w 3106056"/>
              <a:gd name="connsiteY4" fmla="*/ 535179 h 840377"/>
              <a:gd name="connsiteX5" fmla="*/ 3106056 w 3106056"/>
              <a:gd name="connsiteY5" fmla="*/ 0 h 840377"/>
              <a:gd name="connsiteX0" fmla="*/ 101599 w 3106056"/>
              <a:gd name="connsiteY0" fmla="*/ 798286 h 840377"/>
              <a:gd name="connsiteX1" fmla="*/ 0 w 3106056"/>
              <a:gd name="connsiteY1" fmla="*/ 783772 h 840377"/>
              <a:gd name="connsiteX2" fmla="*/ 780692 w 3106056"/>
              <a:gd name="connsiteY2" fmla="*/ 767408 h 840377"/>
              <a:gd name="connsiteX3" fmla="*/ 1407883 w 3106056"/>
              <a:gd name="connsiteY3" fmla="*/ 827312 h 840377"/>
              <a:gd name="connsiteX4" fmla="*/ 2435321 w 3106056"/>
              <a:gd name="connsiteY4" fmla="*/ 535179 h 840377"/>
              <a:gd name="connsiteX5" fmla="*/ 3106056 w 3106056"/>
              <a:gd name="connsiteY5" fmla="*/ 0 h 840377"/>
              <a:gd name="connsiteX0" fmla="*/ 43542 w 3047999"/>
              <a:gd name="connsiteY0" fmla="*/ 798286 h 840377"/>
              <a:gd name="connsiteX1" fmla="*/ 0 w 3047999"/>
              <a:gd name="connsiteY1" fmla="*/ 406401 h 840377"/>
              <a:gd name="connsiteX2" fmla="*/ 722635 w 3047999"/>
              <a:gd name="connsiteY2" fmla="*/ 767408 h 840377"/>
              <a:gd name="connsiteX3" fmla="*/ 1349826 w 3047999"/>
              <a:gd name="connsiteY3" fmla="*/ 827312 h 840377"/>
              <a:gd name="connsiteX4" fmla="*/ 2377264 w 3047999"/>
              <a:gd name="connsiteY4" fmla="*/ 535179 h 840377"/>
              <a:gd name="connsiteX5" fmla="*/ 3047999 w 3047999"/>
              <a:gd name="connsiteY5" fmla="*/ 0 h 840377"/>
              <a:gd name="connsiteX0" fmla="*/ 0 w 3004457"/>
              <a:gd name="connsiteY0" fmla="*/ 798286 h 840377"/>
              <a:gd name="connsiteX1" fmla="*/ 391886 w 3004457"/>
              <a:gd name="connsiteY1" fmla="*/ 566058 h 840377"/>
              <a:gd name="connsiteX2" fmla="*/ 679093 w 3004457"/>
              <a:gd name="connsiteY2" fmla="*/ 767408 h 840377"/>
              <a:gd name="connsiteX3" fmla="*/ 1306284 w 3004457"/>
              <a:gd name="connsiteY3" fmla="*/ 827312 h 840377"/>
              <a:gd name="connsiteX4" fmla="*/ 2333722 w 3004457"/>
              <a:gd name="connsiteY4" fmla="*/ 535179 h 840377"/>
              <a:gd name="connsiteX5" fmla="*/ 3004457 w 3004457"/>
              <a:gd name="connsiteY5" fmla="*/ 0 h 840377"/>
              <a:gd name="connsiteX0" fmla="*/ 0 w 2902857"/>
              <a:gd name="connsiteY0" fmla="*/ 391886 h 840377"/>
              <a:gd name="connsiteX1" fmla="*/ 290286 w 2902857"/>
              <a:gd name="connsiteY1" fmla="*/ 566058 h 840377"/>
              <a:gd name="connsiteX2" fmla="*/ 577493 w 2902857"/>
              <a:gd name="connsiteY2" fmla="*/ 767408 h 840377"/>
              <a:gd name="connsiteX3" fmla="*/ 1204684 w 2902857"/>
              <a:gd name="connsiteY3" fmla="*/ 827312 h 840377"/>
              <a:gd name="connsiteX4" fmla="*/ 2232122 w 2902857"/>
              <a:gd name="connsiteY4" fmla="*/ 535179 h 840377"/>
              <a:gd name="connsiteX5" fmla="*/ 2902857 w 2902857"/>
              <a:gd name="connsiteY5" fmla="*/ 0 h 840377"/>
              <a:gd name="connsiteX0" fmla="*/ 0 w 2902857"/>
              <a:gd name="connsiteY0" fmla="*/ 391886 h 827412"/>
              <a:gd name="connsiteX1" fmla="*/ 290286 w 2902857"/>
              <a:gd name="connsiteY1" fmla="*/ 566058 h 827412"/>
              <a:gd name="connsiteX2" fmla="*/ 1204684 w 2902857"/>
              <a:gd name="connsiteY2" fmla="*/ 827312 h 827412"/>
              <a:gd name="connsiteX3" fmla="*/ 2232122 w 2902857"/>
              <a:gd name="connsiteY3" fmla="*/ 535179 h 827412"/>
              <a:gd name="connsiteX4" fmla="*/ 2902857 w 2902857"/>
              <a:gd name="connsiteY4" fmla="*/ 0 h 827412"/>
              <a:gd name="connsiteX0" fmla="*/ 0 w 2902857"/>
              <a:gd name="connsiteY0" fmla="*/ 391886 h 827554"/>
              <a:gd name="connsiteX1" fmla="*/ 566057 w 2902857"/>
              <a:gd name="connsiteY1" fmla="*/ 682173 h 827554"/>
              <a:gd name="connsiteX2" fmla="*/ 1204684 w 2902857"/>
              <a:gd name="connsiteY2" fmla="*/ 827312 h 827554"/>
              <a:gd name="connsiteX3" fmla="*/ 2232122 w 2902857"/>
              <a:gd name="connsiteY3" fmla="*/ 535179 h 827554"/>
              <a:gd name="connsiteX4" fmla="*/ 2902857 w 2902857"/>
              <a:gd name="connsiteY4" fmla="*/ 0 h 827554"/>
              <a:gd name="connsiteX0" fmla="*/ 0 w 2902857"/>
              <a:gd name="connsiteY0" fmla="*/ 391886 h 885512"/>
              <a:gd name="connsiteX1" fmla="*/ 566057 w 2902857"/>
              <a:gd name="connsiteY1" fmla="*/ 682173 h 885512"/>
              <a:gd name="connsiteX2" fmla="*/ 1364342 w 2902857"/>
              <a:gd name="connsiteY2" fmla="*/ 885370 h 885512"/>
              <a:gd name="connsiteX3" fmla="*/ 2232122 w 2902857"/>
              <a:gd name="connsiteY3" fmla="*/ 535179 h 885512"/>
              <a:gd name="connsiteX4" fmla="*/ 2902857 w 2902857"/>
              <a:gd name="connsiteY4" fmla="*/ 0 h 88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857" h="885512">
                <a:moveTo>
                  <a:pt x="0" y="391886"/>
                </a:moveTo>
                <a:lnTo>
                  <a:pt x="566057" y="682173"/>
                </a:lnTo>
                <a:cubicBezTo>
                  <a:pt x="766838" y="754744"/>
                  <a:pt x="1040703" y="890516"/>
                  <a:pt x="1364342" y="885370"/>
                </a:cubicBezTo>
                <a:cubicBezTo>
                  <a:pt x="1792000" y="807652"/>
                  <a:pt x="1949093" y="673064"/>
                  <a:pt x="2232122" y="535179"/>
                </a:cubicBezTo>
                <a:cubicBezTo>
                  <a:pt x="2515151" y="397294"/>
                  <a:pt x="2812839" y="52911"/>
                  <a:pt x="2902857" y="0"/>
                </a:cubicBezTo>
              </a:path>
            </a:pathLst>
          </a:custGeom>
          <a:noFill/>
          <a:ln w="57150">
            <a:solidFill>
              <a:srgbClr val="FF000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p:cNvSpPr/>
          <p:nvPr/>
        </p:nvSpPr>
        <p:spPr>
          <a:xfrm>
            <a:off x="275772" y="5181600"/>
            <a:ext cx="8710800" cy="492443"/>
          </a:xfrm>
          <a:prstGeom prst="rect">
            <a:avLst/>
          </a:prstGeom>
          <a:solidFill>
            <a:schemeClr val="accent2"/>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lIns="18000" rIns="18000" rtlCol="0">
            <a:spAutoFit/>
          </a:bodyPr>
          <a:lstStyle/>
          <a:p>
            <a:pPr algn="ctr"/>
            <a:r>
              <a:rPr lang="en-US" sz="2500" b="1" dirty="0" smtClean="0">
                <a:solidFill>
                  <a:srgbClr val="FFFF00"/>
                </a:solidFill>
              </a:rPr>
              <a:t>If &gt;50% correct </a:t>
            </a:r>
            <a:r>
              <a:rPr lang="en-US" sz="2500" b="1" dirty="0" err="1" smtClean="0">
                <a:solidFill>
                  <a:srgbClr val="FFFF00"/>
                </a:solidFill>
              </a:rPr>
              <a:t>fg</a:t>
            </a:r>
            <a:r>
              <a:rPr lang="en-US" sz="2500" b="1" dirty="0" smtClean="0">
                <a:solidFill>
                  <a:srgbClr val="FFFF00"/>
                </a:solidFill>
              </a:rPr>
              <a:t>/</a:t>
            </a:r>
            <a:r>
              <a:rPr lang="en-US" sz="2500" b="1" dirty="0" err="1" smtClean="0">
                <a:solidFill>
                  <a:srgbClr val="FFFF00"/>
                </a:solidFill>
              </a:rPr>
              <a:t>bg</a:t>
            </a:r>
            <a:r>
              <a:rPr lang="en-US" sz="2500" b="1" dirty="0" smtClean="0">
                <a:solidFill>
                  <a:srgbClr val="FFFF00"/>
                </a:solidFill>
              </a:rPr>
              <a:t> votes </a:t>
            </a:r>
            <a:r>
              <a:rPr lang="en-US" sz="2500" b="1" dirty="0" smtClean="0">
                <a:solidFill>
                  <a:srgbClr val="FFFF00"/>
                </a:solidFill>
                <a:sym typeface="Wingdings" panose="05000000000000000000" pitchFamily="2" charset="2"/>
              </a:rPr>
              <a:t> recovers correct </a:t>
            </a:r>
            <a:r>
              <a:rPr lang="en-US" sz="2500" b="1" dirty="0" err="1" smtClean="0">
                <a:solidFill>
                  <a:srgbClr val="FFFF00"/>
                </a:solidFill>
                <a:sym typeface="Wingdings" panose="05000000000000000000" pitchFamily="2" charset="2"/>
              </a:rPr>
              <a:t>fg</a:t>
            </a:r>
            <a:r>
              <a:rPr lang="en-US" sz="2500" b="1" dirty="0" smtClean="0">
                <a:solidFill>
                  <a:srgbClr val="FFFF00"/>
                </a:solidFill>
                <a:sym typeface="Wingdings" panose="05000000000000000000" pitchFamily="2" charset="2"/>
              </a:rPr>
              <a:t>/</a:t>
            </a:r>
            <a:r>
              <a:rPr lang="en-US" sz="2500" b="1" dirty="0" err="1" smtClean="0">
                <a:solidFill>
                  <a:srgbClr val="FFFF00"/>
                </a:solidFill>
                <a:sym typeface="Wingdings" panose="05000000000000000000" pitchFamily="2" charset="2"/>
              </a:rPr>
              <a:t>bg</a:t>
            </a:r>
            <a:r>
              <a:rPr lang="en-US" sz="2500" b="1" dirty="0" smtClean="0">
                <a:solidFill>
                  <a:srgbClr val="FFFF00"/>
                </a:solidFill>
                <a:sym typeface="Wingdings" panose="05000000000000000000" pitchFamily="2" charset="2"/>
              </a:rPr>
              <a:t> assignments</a:t>
            </a:r>
            <a:endParaRPr lang="en-US" sz="2500" b="1" dirty="0" smtClean="0">
              <a:solidFill>
                <a:srgbClr val="FFFF00"/>
              </a:solidFill>
            </a:endParaRPr>
          </a:p>
        </p:txBody>
      </p:sp>
    </p:spTree>
    <p:custDataLst>
      <p:tags r:id="rId1"/>
    </p:custDataLst>
    <p:extLst>
      <p:ext uri="{BB962C8B-B14F-4D97-AF65-F5344CB8AC3E}">
        <p14:creationId xmlns:p14="http://schemas.microsoft.com/office/powerpoint/2010/main" val="455708214"/>
      </p:ext>
    </p:extLst>
  </p:cSld>
  <p:clrMapOvr>
    <a:masterClrMapping/>
  </p:clrMapOvr>
  <mc:AlternateContent xmlns:mc="http://schemas.openxmlformats.org/markup-compatibility/2006" xmlns:p14="http://schemas.microsoft.com/office/powerpoint/2010/main">
    <mc:Choice Requires="p14">
      <p:transition spd="slow" p14:dur="2000" advTm="95014"/>
    </mc:Choice>
    <mc:Fallback xmlns="">
      <p:transition spd="slow" advTm="950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wipe(left)">
                                      <p:cBhvr>
                                        <p:cTn id="17" dur="250"/>
                                        <p:tgtEl>
                                          <p:spTgt spid="2050"/>
                                        </p:tgtEl>
                                      </p:cBhvr>
                                    </p:animEffect>
                                  </p:childTnLst>
                                </p:cTn>
                              </p:par>
                              <p:par>
                                <p:cTn id="18" presetID="22" presetClass="entr" presetSubtype="8" fill="hold" grpId="0" nodeType="withEffect">
                                  <p:stCondLst>
                                    <p:cond delay="50"/>
                                  </p:stCondLst>
                                  <p:childTnLst>
                                    <p:set>
                                      <p:cBhvr>
                                        <p:cTn id="19" dur="1" fill="hold">
                                          <p:stCondLst>
                                            <p:cond delay="0"/>
                                          </p:stCondLst>
                                        </p:cTn>
                                        <p:tgtEl>
                                          <p:spTgt spid="53"/>
                                        </p:tgtEl>
                                        <p:attrNameLst>
                                          <p:attrName>style.visibility</p:attrName>
                                        </p:attrNameLst>
                                      </p:cBhvr>
                                      <p:to>
                                        <p:strVal val="visible"/>
                                      </p:to>
                                    </p:set>
                                    <p:animEffect transition="in" filter="wipe(left)">
                                      <p:cBhvr>
                                        <p:cTn id="20" dur="250"/>
                                        <p:tgtEl>
                                          <p:spTgt spid="53"/>
                                        </p:tgtEl>
                                      </p:cBhvr>
                                    </p:animEffect>
                                  </p:childTnLst>
                                </p:cTn>
                              </p:par>
                              <p:par>
                                <p:cTn id="21" presetID="22" presetClass="entr" presetSubtype="8" fill="hold" nodeType="withEffect">
                                  <p:stCondLst>
                                    <p:cond delay="120"/>
                                  </p:stCondLst>
                                  <p:childTnLst>
                                    <p:set>
                                      <p:cBhvr>
                                        <p:cTn id="22" dur="1" fill="hold">
                                          <p:stCondLst>
                                            <p:cond delay="0"/>
                                          </p:stCondLst>
                                        </p:cTn>
                                        <p:tgtEl>
                                          <p:spTgt spid="58"/>
                                        </p:tgtEl>
                                        <p:attrNameLst>
                                          <p:attrName>style.visibility</p:attrName>
                                        </p:attrNameLst>
                                      </p:cBhvr>
                                      <p:to>
                                        <p:strVal val="visible"/>
                                      </p:to>
                                    </p:set>
                                    <p:animEffect transition="in" filter="wipe(left)">
                                      <p:cBhvr>
                                        <p:cTn id="23" dur="250"/>
                                        <p:tgtEl>
                                          <p:spTgt spid="58"/>
                                        </p:tgtEl>
                                      </p:cBhvr>
                                    </p:animEffect>
                                  </p:childTnLst>
                                </p:cTn>
                              </p:par>
                              <p:par>
                                <p:cTn id="24" presetID="22" presetClass="entr" presetSubtype="8" fill="hold" grpId="0" nodeType="withEffect">
                                  <p:stCondLst>
                                    <p:cond delay="200"/>
                                  </p:stCondLst>
                                  <p:childTnLst>
                                    <p:set>
                                      <p:cBhvr>
                                        <p:cTn id="25" dur="1" fill="hold">
                                          <p:stCondLst>
                                            <p:cond delay="0"/>
                                          </p:stCondLst>
                                        </p:cTn>
                                        <p:tgtEl>
                                          <p:spTgt spid="52"/>
                                        </p:tgtEl>
                                        <p:attrNameLst>
                                          <p:attrName>style.visibility</p:attrName>
                                        </p:attrNameLst>
                                      </p:cBhvr>
                                      <p:to>
                                        <p:strVal val="visible"/>
                                      </p:to>
                                    </p:set>
                                    <p:animEffect transition="in" filter="wipe(left)">
                                      <p:cBhvr>
                                        <p:cTn id="26" dur="250"/>
                                        <p:tgtEl>
                                          <p:spTgt spid="52"/>
                                        </p:tgtEl>
                                      </p:cBhvr>
                                    </p:animEffect>
                                  </p:childTnLst>
                                </p:cTn>
                              </p:par>
                              <p:par>
                                <p:cTn id="27" presetID="22" presetClass="entr" presetSubtype="8" fill="hold" nodeType="withEffect">
                                  <p:stCondLst>
                                    <p:cond delay="300"/>
                                  </p:stCondLst>
                                  <p:childTnLst>
                                    <p:set>
                                      <p:cBhvr>
                                        <p:cTn id="28" dur="1" fill="hold">
                                          <p:stCondLst>
                                            <p:cond delay="0"/>
                                          </p:stCondLst>
                                        </p:cTn>
                                        <p:tgtEl>
                                          <p:spTgt spid="2051"/>
                                        </p:tgtEl>
                                        <p:attrNameLst>
                                          <p:attrName>style.visibility</p:attrName>
                                        </p:attrNameLst>
                                      </p:cBhvr>
                                      <p:to>
                                        <p:strVal val="visible"/>
                                      </p:to>
                                    </p:set>
                                    <p:animEffect transition="in" filter="wipe(left)">
                                      <p:cBhvr>
                                        <p:cTn id="29" dur="250"/>
                                        <p:tgtEl>
                                          <p:spTgt spid="2051"/>
                                        </p:tgtEl>
                                      </p:cBhvr>
                                    </p:animEffect>
                                  </p:childTnLst>
                                </p:cTn>
                              </p:par>
                              <p:par>
                                <p:cTn id="30" presetID="22" presetClass="entr" presetSubtype="8" fill="hold" grpId="0" nodeType="withEffect">
                                  <p:stCondLst>
                                    <p:cond delay="350"/>
                                  </p:stCondLst>
                                  <p:childTnLst>
                                    <p:set>
                                      <p:cBhvr>
                                        <p:cTn id="31" dur="1" fill="hold">
                                          <p:stCondLst>
                                            <p:cond delay="0"/>
                                          </p:stCondLst>
                                        </p:cTn>
                                        <p:tgtEl>
                                          <p:spTgt spid="55"/>
                                        </p:tgtEl>
                                        <p:attrNameLst>
                                          <p:attrName>style.visibility</p:attrName>
                                        </p:attrNameLst>
                                      </p:cBhvr>
                                      <p:to>
                                        <p:strVal val="visible"/>
                                      </p:to>
                                    </p:set>
                                    <p:animEffect transition="in" filter="wipe(left)">
                                      <p:cBhvr>
                                        <p:cTn id="32" dur="250"/>
                                        <p:tgtEl>
                                          <p:spTgt spid="55"/>
                                        </p:tgtEl>
                                      </p:cBhvr>
                                    </p:animEffect>
                                  </p:childTnLst>
                                </p:cTn>
                              </p:par>
                              <p:par>
                                <p:cTn id="33" presetID="22" presetClass="entr" presetSubtype="8" fill="hold" nodeType="withEffect">
                                  <p:stCondLst>
                                    <p:cond delay="45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250"/>
                                        <p:tgtEl>
                                          <p:spTgt spid="60"/>
                                        </p:tgtEl>
                                      </p:cBhvr>
                                    </p:animEffect>
                                  </p:childTnLst>
                                </p:cTn>
                              </p:par>
                              <p:par>
                                <p:cTn id="36" presetID="22" presetClass="entr" presetSubtype="8" fill="hold" grpId="0" nodeType="withEffect">
                                  <p:stCondLst>
                                    <p:cond delay="570"/>
                                  </p:stCondLst>
                                  <p:childTnLst>
                                    <p:set>
                                      <p:cBhvr>
                                        <p:cTn id="37" dur="1" fill="hold">
                                          <p:stCondLst>
                                            <p:cond delay="0"/>
                                          </p:stCondLst>
                                        </p:cTn>
                                        <p:tgtEl>
                                          <p:spTgt spid="50"/>
                                        </p:tgtEl>
                                        <p:attrNameLst>
                                          <p:attrName>style.visibility</p:attrName>
                                        </p:attrNameLst>
                                      </p:cBhvr>
                                      <p:to>
                                        <p:strVal val="visible"/>
                                      </p:to>
                                    </p:set>
                                    <p:animEffect transition="in" filter="wipe(left)">
                                      <p:cBhvr>
                                        <p:cTn id="38" dur="250"/>
                                        <p:tgtEl>
                                          <p:spTgt spid="50"/>
                                        </p:tgtEl>
                                      </p:cBhvr>
                                    </p:animEffect>
                                  </p:childTnLst>
                                </p:cTn>
                              </p:par>
                              <p:par>
                                <p:cTn id="39" presetID="22" presetClass="entr" presetSubtype="8" fill="hold" nodeType="withEffect">
                                  <p:stCondLst>
                                    <p:cond delay="650"/>
                                  </p:stCondLst>
                                  <p:childTnLst>
                                    <p:set>
                                      <p:cBhvr>
                                        <p:cTn id="40" dur="1" fill="hold">
                                          <p:stCondLst>
                                            <p:cond delay="0"/>
                                          </p:stCondLst>
                                        </p:cTn>
                                        <p:tgtEl>
                                          <p:spTgt spid="2052"/>
                                        </p:tgtEl>
                                        <p:attrNameLst>
                                          <p:attrName>style.visibility</p:attrName>
                                        </p:attrNameLst>
                                      </p:cBhvr>
                                      <p:to>
                                        <p:strVal val="visible"/>
                                      </p:to>
                                    </p:set>
                                    <p:animEffect transition="in" filter="wipe(left)">
                                      <p:cBhvr>
                                        <p:cTn id="41" dur="250"/>
                                        <p:tgtEl>
                                          <p:spTgt spid="2052"/>
                                        </p:tgtEl>
                                      </p:cBhvr>
                                    </p:animEffect>
                                  </p:childTnLst>
                                </p:cTn>
                              </p:par>
                              <p:par>
                                <p:cTn id="42" presetID="22" presetClass="entr" presetSubtype="8" fill="hold" grpId="0" nodeType="withEffect">
                                  <p:stCondLst>
                                    <p:cond delay="700"/>
                                  </p:stCondLst>
                                  <p:childTnLst>
                                    <p:set>
                                      <p:cBhvr>
                                        <p:cTn id="43" dur="1" fill="hold">
                                          <p:stCondLst>
                                            <p:cond delay="0"/>
                                          </p:stCondLst>
                                        </p:cTn>
                                        <p:tgtEl>
                                          <p:spTgt spid="54"/>
                                        </p:tgtEl>
                                        <p:attrNameLst>
                                          <p:attrName>style.visibility</p:attrName>
                                        </p:attrNameLst>
                                      </p:cBhvr>
                                      <p:to>
                                        <p:strVal val="visible"/>
                                      </p:to>
                                    </p:set>
                                    <p:animEffect transition="in" filter="wipe(left)">
                                      <p:cBhvr>
                                        <p:cTn id="44" dur="250"/>
                                        <p:tgtEl>
                                          <p:spTgt spid="54"/>
                                        </p:tgtEl>
                                      </p:cBhvr>
                                    </p:animEffect>
                                  </p:childTnLst>
                                </p:cTn>
                              </p:par>
                              <p:par>
                                <p:cTn id="45" presetID="22" presetClass="entr" presetSubtype="8" fill="hold" nodeType="withEffect">
                                  <p:stCondLst>
                                    <p:cond delay="78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250"/>
                                        <p:tgtEl>
                                          <p:spTgt spid="72"/>
                                        </p:tgtEl>
                                      </p:cBhvr>
                                    </p:animEffect>
                                  </p:childTnLst>
                                </p:cTn>
                              </p:par>
                            </p:childTnLst>
                          </p:cTn>
                        </p:par>
                        <p:par>
                          <p:cTn id="48" fill="hold">
                            <p:stCondLst>
                              <p:cond delay="1030"/>
                            </p:stCondLst>
                            <p:childTnLst>
                              <p:par>
                                <p:cTn id="49" presetID="22" presetClass="entr" presetSubtype="8"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left)">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1"/>
                                        </p:tgtEl>
                                        <p:attrNameLst>
                                          <p:attrName>style.visibility</p:attrName>
                                        </p:attrNameLst>
                                      </p:cBhvr>
                                      <p:to>
                                        <p:strVal val="visible"/>
                                      </p:to>
                                    </p:set>
                                  </p:childTnLst>
                                </p:cTn>
                              </p:par>
                              <p:par>
                                <p:cTn id="56" presetID="35" presetClass="emph" presetSubtype="0" repeatCount="3000" fill="hold" grpId="2" nodeType="withEffect">
                                  <p:stCondLst>
                                    <p:cond delay="0"/>
                                  </p:stCondLst>
                                  <p:childTnLst>
                                    <p:anim calcmode="discrete" valueType="str">
                                      <p:cBhvr>
                                        <p:cTn id="57" dur="500" fill="hold"/>
                                        <p:tgtEl>
                                          <p:spTgt spid="41"/>
                                        </p:tgtEl>
                                        <p:attrNameLst>
                                          <p:attrName>style.visibility</p:attrName>
                                        </p:attrNameLst>
                                      </p:cBhvr>
                                      <p:tavLst>
                                        <p:tav tm="0">
                                          <p:val>
                                            <p:strVal val="hidden"/>
                                          </p:val>
                                        </p:tav>
                                        <p:tav tm="50000">
                                          <p:val>
                                            <p:strVal val="visible"/>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37"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arn(outVertical)">
                                      <p:cBhvr>
                                        <p:cTn id="62" dur="500"/>
                                        <p:tgtEl>
                                          <p:spTgt spid="29"/>
                                        </p:tgtEl>
                                      </p:cBhvr>
                                    </p:animEffect>
                                  </p:childTnLst>
                                </p:cTn>
                              </p:par>
                            </p:childTnLst>
                          </p:cTn>
                        </p:par>
                        <p:par>
                          <p:cTn id="63" fill="hold">
                            <p:stCondLst>
                              <p:cond delay="500"/>
                            </p:stCondLst>
                            <p:childTnLst>
                              <p:par>
                                <p:cTn id="64" presetID="6" presetClass="entr" presetSubtype="16" fill="hold" grpId="0"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circle(in)">
                                      <p:cBhvr>
                                        <p:cTn id="66" dur="500"/>
                                        <p:tgtEl>
                                          <p:spTgt spid="42"/>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circle(in)">
                                      <p:cBhvr>
                                        <p:cTn id="71" dur="500"/>
                                        <p:tgtEl>
                                          <p:spTgt spid="48"/>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37" fill="hold" grpId="0" nodeType="click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barn(outVertical)">
                                      <p:cBhvr>
                                        <p:cTn id="76" dur="500"/>
                                        <p:tgtEl>
                                          <p:spTgt spid="63"/>
                                        </p:tgtEl>
                                      </p:cBhvr>
                                    </p:animEffect>
                                  </p:childTnLst>
                                </p:cTn>
                              </p:par>
                            </p:childTnLst>
                          </p:cTn>
                        </p:par>
                        <p:par>
                          <p:cTn id="77" fill="hold">
                            <p:stCondLst>
                              <p:cond delay="500"/>
                            </p:stCondLst>
                            <p:childTnLst>
                              <p:par>
                                <p:cTn id="78" presetID="6" presetClass="entr" presetSubtype="16" fill="hold" grpId="0" nodeType="after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circle(in)">
                                      <p:cBhvr>
                                        <p:cTn id="80" dur="500"/>
                                        <p:tgtEl>
                                          <p:spTgt spid="4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62"/>
                                        </p:tgtEl>
                                        <p:attrNameLst>
                                          <p:attrName>style.visibility</p:attrName>
                                        </p:attrNameLst>
                                      </p:cBhvr>
                                      <p:to>
                                        <p:strVal val="visible"/>
                                      </p:to>
                                    </p:set>
                                    <p:animEffect transition="in" filter="wipe(left)">
                                      <p:cBhvr>
                                        <p:cTn id="85" dur="500"/>
                                        <p:tgtEl>
                                          <p:spTgt spid="62"/>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2053"/>
                                        </p:tgtEl>
                                        <p:attrNameLst>
                                          <p:attrName>style.visibility</p:attrName>
                                        </p:attrNameLst>
                                      </p:cBhvr>
                                      <p:to>
                                        <p:strVal val="visible"/>
                                      </p:to>
                                    </p:set>
                                    <p:animEffect transition="in" filter="wipe(down)">
                                      <p:cBhvr>
                                        <p:cTn id="90" dur="500"/>
                                        <p:tgtEl>
                                          <p:spTgt spid="2053"/>
                                        </p:tgtEl>
                                      </p:cBhvr>
                                    </p:animEffect>
                                  </p:childTnLst>
                                </p:cTn>
                              </p:par>
                              <p:par>
                                <p:cTn id="91" presetID="22" presetClass="entr" presetSubtype="4" fill="hold" nodeType="withEffect">
                                  <p:stCondLst>
                                    <p:cond delay="0"/>
                                  </p:stCondLst>
                                  <p:childTnLst>
                                    <p:set>
                                      <p:cBhvr>
                                        <p:cTn id="92" dur="1" fill="hold">
                                          <p:stCondLst>
                                            <p:cond delay="0"/>
                                          </p:stCondLst>
                                        </p:cTn>
                                        <p:tgtEl>
                                          <p:spTgt spid="2054"/>
                                        </p:tgtEl>
                                        <p:attrNameLst>
                                          <p:attrName>style.visibility</p:attrName>
                                        </p:attrNameLst>
                                      </p:cBhvr>
                                      <p:to>
                                        <p:strVal val="visible"/>
                                      </p:to>
                                    </p:set>
                                    <p:animEffect transition="in" filter="wipe(down)">
                                      <p:cBhvr>
                                        <p:cTn id="93" dur="500"/>
                                        <p:tgtEl>
                                          <p:spTgt spid="2054"/>
                                        </p:tgtEl>
                                      </p:cBhvr>
                                    </p:animEffect>
                                  </p:childTnLst>
                                </p:cTn>
                              </p:par>
                              <p:par>
                                <p:cTn id="94" presetID="22" presetClass="entr" presetSubtype="4" fill="hold" nodeType="withEffect">
                                  <p:stCondLst>
                                    <p:cond delay="0"/>
                                  </p:stCondLst>
                                  <p:childTnLst>
                                    <p:set>
                                      <p:cBhvr>
                                        <p:cTn id="95" dur="1" fill="hold">
                                          <p:stCondLst>
                                            <p:cond delay="0"/>
                                          </p:stCondLst>
                                        </p:cTn>
                                        <p:tgtEl>
                                          <p:spTgt spid="2055"/>
                                        </p:tgtEl>
                                        <p:attrNameLst>
                                          <p:attrName>style.visibility</p:attrName>
                                        </p:attrNameLst>
                                      </p:cBhvr>
                                      <p:to>
                                        <p:strVal val="visible"/>
                                      </p:to>
                                    </p:set>
                                    <p:animEffect transition="in" filter="wipe(down)">
                                      <p:cBhvr>
                                        <p:cTn id="96" dur="500"/>
                                        <p:tgtEl>
                                          <p:spTgt spid="2055"/>
                                        </p:tgtEl>
                                      </p:cBhvr>
                                    </p:animEffect>
                                  </p:childTnLst>
                                </p:cTn>
                              </p:par>
                            </p:childTnLst>
                          </p:cTn>
                        </p:par>
                        <p:par>
                          <p:cTn id="97" fill="hold">
                            <p:stCondLst>
                              <p:cond delay="500"/>
                            </p:stCondLst>
                            <p:childTnLst>
                              <p:par>
                                <p:cTn id="98" presetID="22" presetClass="entr" presetSubtype="4" fill="hold" nodeType="afterEffect">
                                  <p:stCondLst>
                                    <p:cond delay="0"/>
                                  </p:stCondLst>
                                  <p:childTnLst>
                                    <p:set>
                                      <p:cBhvr>
                                        <p:cTn id="99" dur="1" fill="hold">
                                          <p:stCondLst>
                                            <p:cond delay="0"/>
                                          </p:stCondLst>
                                        </p:cTn>
                                        <p:tgtEl>
                                          <p:spTgt spid="38"/>
                                        </p:tgtEl>
                                        <p:attrNameLst>
                                          <p:attrName>style.visibility</p:attrName>
                                        </p:attrNameLst>
                                      </p:cBhvr>
                                      <p:to>
                                        <p:strVal val="visible"/>
                                      </p:to>
                                    </p:set>
                                    <p:animEffect transition="in" filter="wipe(down)">
                                      <p:cBhvr>
                                        <p:cTn id="100" dur="500"/>
                                        <p:tgtEl>
                                          <p:spTgt spid="38"/>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6"/>
                                        </p:tgtEl>
                                        <p:attrNameLst>
                                          <p:attrName>style.visibility</p:attrName>
                                        </p:attrNameLst>
                                      </p:cBhvr>
                                      <p:to>
                                        <p:strVal val="visible"/>
                                      </p:to>
                                    </p:set>
                                    <p:animEffect transition="in" filter="wipe(left)">
                                      <p:cBhvr>
                                        <p:cTn id="105" dur="500"/>
                                        <p:tgtEl>
                                          <p:spTgt spid="6"/>
                                        </p:tgtEl>
                                      </p:cBhvr>
                                    </p:animEffect>
                                  </p:childTnLst>
                                </p:cTn>
                              </p:par>
                            </p:childTnLst>
                          </p:cTn>
                        </p:par>
                        <p:par>
                          <p:cTn id="106" fill="hold">
                            <p:stCondLst>
                              <p:cond delay="500"/>
                            </p:stCondLst>
                            <p:childTnLst>
                              <p:par>
                                <p:cTn id="107" presetID="22" presetClass="entr" presetSubtype="8" fill="hold" grpId="0" nodeType="afterEffect">
                                  <p:stCondLst>
                                    <p:cond delay="0"/>
                                  </p:stCondLst>
                                  <p:childTnLst>
                                    <p:set>
                                      <p:cBhvr>
                                        <p:cTn id="108" dur="1" fill="hold">
                                          <p:stCondLst>
                                            <p:cond delay="0"/>
                                          </p:stCondLst>
                                        </p:cTn>
                                        <p:tgtEl>
                                          <p:spTgt spid="7"/>
                                        </p:tgtEl>
                                        <p:attrNameLst>
                                          <p:attrName>style.visibility</p:attrName>
                                        </p:attrNameLst>
                                      </p:cBhvr>
                                      <p:to>
                                        <p:strVal val="visible"/>
                                      </p:to>
                                    </p:set>
                                    <p:animEffect transition="in" filter="wipe(left)">
                                      <p:cBhvr>
                                        <p:cTn id="109" dur="500"/>
                                        <p:tgtEl>
                                          <p:spTgt spid="7"/>
                                        </p:tgtEl>
                                      </p:cBhvr>
                                    </p:animEffect>
                                  </p:childTnLst>
                                </p:cTn>
                              </p:par>
                            </p:childTnLst>
                          </p:cTn>
                        </p:par>
                        <p:par>
                          <p:cTn id="110" fill="hold">
                            <p:stCondLst>
                              <p:cond delay="1000"/>
                            </p:stCondLst>
                            <p:childTnLst>
                              <p:par>
                                <p:cTn id="111" presetID="22" presetClass="entr" presetSubtype="8" fill="hold" grpId="0" nodeType="afterEffect">
                                  <p:stCondLst>
                                    <p:cond delay="0"/>
                                  </p:stCondLst>
                                  <p:childTnLst>
                                    <p:set>
                                      <p:cBhvr>
                                        <p:cTn id="112" dur="1" fill="hold">
                                          <p:stCondLst>
                                            <p:cond delay="0"/>
                                          </p:stCondLst>
                                        </p:cTn>
                                        <p:tgtEl>
                                          <p:spTgt spid="8"/>
                                        </p:tgtEl>
                                        <p:attrNameLst>
                                          <p:attrName>style.visibility</p:attrName>
                                        </p:attrNameLst>
                                      </p:cBhvr>
                                      <p:to>
                                        <p:strVal val="visible"/>
                                      </p:to>
                                    </p:set>
                                    <p:animEffect transition="in" filter="wipe(left)">
                                      <p:cBhvr>
                                        <p:cTn id="113" dur="500"/>
                                        <p:tgtEl>
                                          <p:spTgt spid="8"/>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animEffect transition="in" filter="wipe(left)">
                                      <p:cBhvr>
                                        <p:cTn id="118" dur="500"/>
                                        <p:tgtEl>
                                          <p:spTgt spid="28"/>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75"/>
                                        </p:tgtEl>
                                        <p:attrNameLst>
                                          <p:attrName>style.visibility</p:attrName>
                                        </p:attrNameLst>
                                      </p:cBhvr>
                                      <p:to>
                                        <p:strVal val="visible"/>
                                      </p:to>
                                    </p:set>
                                    <p:animEffect transition="in" filter="wipe(left)">
                                      <p:cBhvr>
                                        <p:cTn id="123" dur="500"/>
                                        <p:tgtEl>
                                          <p:spTgt spid="75"/>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grpId="1" nodeType="clickEffect">
                                  <p:stCondLst>
                                    <p:cond delay="0"/>
                                  </p:stCondLst>
                                  <p:childTnLst>
                                    <p:animEffect transition="out" filter="fade">
                                      <p:cBhvr>
                                        <p:cTn id="127" dur="500"/>
                                        <p:tgtEl>
                                          <p:spTgt spid="62"/>
                                        </p:tgtEl>
                                      </p:cBhvr>
                                    </p:animEffect>
                                    <p:set>
                                      <p:cBhvr>
                                        <p:cTn id="128" dur="1" fill="hold">
                                          <p:stCondLst>
                                            <p:cond delay="499"/>
                                          </p:stCondLst>
                                        </p:cTn>
                                        <p:tgtEl>
                                          <p:spTgt spid="62"/>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41"/>
                                        </p:tgtEl>
                                      </p:cBhvr>
                                    </p:animEffect>
                                    <p:set>
                                      <p:cBhvr>
                                        <p:cTn id="131" dur="1" fill="hold">
                                          <p:stCondLst>
                                            <p:cond delay="499"/>
                                          </p:stCondLst>
                                        </p:cTn>
                                        <p:tgtEl>
                                          <p:spTgt spid="41"/>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29"/>
                                        </p:tgtEl>
                                      </p:cBhvr>
                                    </p:animEffect>
                                    <p:set>
                                      <p:cBhvr>
                                        <p:cTn id="134" dur="1" fill="hold">
                                          <p:stCondLst>
                                            <p:cond delay="499"/>
                                          </p:stCondLst>
                                        </p:cTn>
                                        <p:tgtEl>
                                          <p:spTgt spid="29"/>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42"/>
                                        </p:tgtEl>
                                      </p:cBhvr>
                                    </p:animEffect>
                                    <p:set>
                                      <p:cBhvr>
                                        <p:cTn id="137" dur="1" fill="hold">
                                          <p:stCondLst>
                                            <p:cond delay="499"/>
                                          </p:stCondLst>
                                        </p:cTn>
                                        <p:tgtEl>
                                          <p:spTgt spid="42"/>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48"/>
                                        </p:tgtEl>
                                      </p:cBhvr>
                                    </p:animEffect>
                                    <p:set>
                                      <p:cBhvr>
                                        <p:cTn id="140" dur="1" fill="hold">
                                          <p:stCondLst>
                                            <p:cond delay="499"/>
                                          </p:stCondLst>
                                        </p:cTn>
                                        <p:tgtEl>
                                          <p:spTgt spid="48"/>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63"/>
                                        </p:tgtEl>
                                      </p:cBhvr>
                                    </p:animEffect>
                                    <p:set>
                                      <p:cBhvr>
                                        <p:cTn id="143" dur="1" fill="hold">
                                          <p:stCondLst>
                                            <p:cond delay="499"/>
                                          </p:stCondLst>
                                        </p:cTn>
                                        <p:tgtEl>
                                          <p:spTgt spid="63"/>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49"/>
                                        </p:tgtEl>
                                      </p:cBhvr>
                                    </p:animEffect>
                                    <p:set>
                                      <p:cBhvr>
                                        <p:cTn id="146" dur="1" fill="hold">
                                          <p:stCondLst>
                                            <p:cond delay="499"/>
                                          </p:stCondLst>
                                        </p:cTn>
                                        <p:tgtEl>
                                          <p:spTgt spid="49"/>
                                        </p:tgtEl>
                                        <p:attrNameLst>
                                          <p:attrName>style.visibility</p:attrName>
                                        </p:attrNameLst>
                                      </p:cBhvr>
                                      <p:to>
                                        <p:strVal val="hidden"/>
                                      </p:to>
                                    </p:set>
                                  </p:childTnLst>
                                </p:cTn>
                              </p:par>
                            </p:childTnLst>
                          </p:cTn>
                        </p:par>
                        <p:par>
                          <p:cTn id="147" fill="hold">
                            <p:stCondLst>
                              <p:cond delay="500"/>
                            </p:stCondLst>
                            <p:childTnLst>
                              <p:par>
                                <p:cTn id="148" presetID="22" presetClass="entr" presetSubtype="8" fill="hold" grpId="0" nodeType="afterEffect">
                                  <p:stCondLst>
                                    <p:cond delay="0"/>
                                  </p:stCondLst>
                                  <p:childTnLst>
                                    <p:set>
                                      <p:cBhvr>
                                        <p:cTn id="149" dur="1" fill="hold">
                                          <p:stCondLst>
                                            <p:cond delay="0"/>
                                          </p:stCondLst>
                                        </p:cTn>
                                        <p:tgtEl>
                                          <p:spTgt spid="64"/>
                                        </p:tgtEl>
                                        <p:attrNameLst>
                                          <p:attrName>style.visibility</p:attrName>
                                        </p:attrNameLst>
                                      </p:cBhvr>
                                      <p:to>
                                        <p:strVal val="visible"/>
                                      </p:to>
                                    </p:set>
                                    <p:animEffect transition="in" filter="wipe(left)">
                                      <p:cBhvr>
                                        <p:cTn id="150" dur="500"/>
                                        <p:tgtEl>
                                          <p:spTgt spid="64"/>
                                        </p:tgtEl>
                                      </p:cBhvr>
                                    </p:animEffect>
                                  </p:childTnLst>
                                </p:cTn>
                              </p:par>
                            </p:childTnLst>
                          </p:cTn>
                        </p:par>
                        <p:par>
                          <p:cTn id="151" fill="hold">
                            <p:stCondLst>
                              <p:cond delay="1000"/>
                            </p:stCondLst>
                            <p:childTnLst>
                              <p:par>
                                <p:cTn id="152" presetID="10" presetClass="entr" presetSubtype="0" fill="hold" nodeType="afterEffect">
                                  <p:stCondLst>
                                    <p:cond delay="0"/>
                                  </p:stCondLst>
                                  <p:childTnLst>
                                    <p:set>
                                      <p:cBhvr>
                                        <p:cTn id="153" dur="1" fill="hold">
                                          <p:stCondLst>
                                            <p:cond delay="0"/>
                                          </p:stCondLst>
                                        </p:cTn>
                                        <p:tgtEl>
                                          <p:spTgt spid="2057"/>
                                        </p:tgtEl>
                                        <p:attrNameLst>
                                          <p:attrName>style.visibility</p:attrName>
                                        </p:attrNameLst>
                                      </p:cBhvr>
                                      <p:to>
                                        <p:strVal val="visible"/>
                                      </p:to>
                                    </p:set>
                                    <p:animEffect transition="in" filter="fade">
                                      <p:cBhvr>
                                        <p:cTn id="154" dur="1000"/>
                                        <p:tgtEl>
                                          <p:spTgt spid="2057"/>
                                        </p:tgtEl>
                                      </p:cBhvr>
                                    </p:animEffect>
                                  </p:childTnLst>
                                </p:cTn>
                              </p:par>
                              <p:par>
                                <p:cTn id="155" presetID="10" presetClass="entr" presetSubtype="0" fill="hold" nodeType="withEffect">
                                  <p:stCondLst>
                                    <p:cond delay="0"/>
                                  </p:stCondLst>
                                  <p:childTnLst>
                                    <p:set>
                                      <p:cBhvr>
                                        <p:cTn id="156" dur="1" fill="hold">
                                          <p:stCondLst>
                                            <p:cond delay="0"/>
                                          </p:stCondLst>
                                        </p:cTn>
                                        <p:tgtEl>
                                          <p:spTgt spid="2056"/>
                                        </p:tgtEl>
                                        <p:attrNameLst>
                                          <p:attrName>style.visibility</p:attrName>
                                        </p:attrNameLst>
                                      </p:cBhvr>
                                      <p:to>
                                        <p:strVal val="visible"/>
                                      </p:to>
                                    </p:set>
                                    <p:animEffect transition="in" filter="fade">
                                      <p:cBhvr>
                                        <p:cTn id="157" dur="1000"/>
                                        <p:tgtEl>
                                          <p:spTgt spid="2056"/>
                                        </p:tgtEl>
                                      </p:cBhvr>
                                    </p:animEffect>
                                  </p:childTnLst>
                                </p:cTn>
                              </p:par>
                              <p:par>
                                <p:cTn id="158" presetID="10" presetClass="entr" presetSubtype="0" fill="hold" nodeType="withEffect">
                                  <p:stCondLst>
                                    <p:cond delay="0"/>
                                  </p:stCondLst>
                                  <p:childTnLst>
                                    <p:set>
                                      <p:cBhvr>
                                        <p:cTn id="159" dur="1" fill="hold">
                                          <p:stCondLst>
                                            <p:cond delay="0"/>
                                          </p:stCondLst>
                                        </p:cTn>
                                        <p:tgtEl>
                                          <p:spTgt spid="2058"/>
                                        </p:tgtEl>
                                        <p:attrNameLst>
                                          <p:attrName>style.visibility</p:attrName>
                                        </p:attrNameLst>
                                      </p:cBhvr>
                                      <p:to>
                                        <p:strVal val="visible"/>
                                      </p:to>
                                    </p:set>
                                    <p:animEffect transition="in" filter="fade">
                                      <p:cBhvr>
                                        <p:cTn id="160" dur="1000"/>
                                        <p:tgtEl>
                                          <p:spTgt spid="2058"/>
                                        </p:tgtEl>
                                      </p:cBhvr>
                                    </p:animEffect>
                                  </p:childTnLst>
                                </p:cTn>
                              </p:par>
                            </p:childTnLst>
                          </p:cTn>
                        </p:par>
                        <p:par>
                          <p:cTn id="161" fill="hold">
                            <p:stCondLst>
                              <p:cond delay="2000"/>
                            </p:stCondLst>
                            <p:childTnLst>
                              <p:par>
                                <p:cTn id="162" presetID="1" presetClass="entr" presetSubtype="0" fill="hold" grpId="0" nodeType="afterEffect">
                                  <p:stCondLst>
                                    <p:cond delay="0"/>
                                  </p:stCondLst>
                                  <p:childTnLst>
                                    <p:set>
                                      <p:cBhvr>
                                        <p:cTn id="163"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0" grpId="0"/>
      <p:bldP spid="49" grpId="0" animBg="1"/>
      <p:bldP spid="49" grpId="1" animBg="1"/>
      <p:bldP spid="5" grpId="0"/>
      <p:bldP spid="6" grpId="0" animBg="1"/>
      <p:bldP spid="8" grpId="0" animBg="1"/>
      <p:bldP spid="7" grpId="0" animBg="1"/>
      <p:bldP spid="43" grpId="0"/>
      <p:bldP spid="62" grpId="0" animBg="1"/>
      <p:bldP spid="62" grpId="1" animBg="1"/>
      <p:bldP spid="64" grpId="0" animBg="1"/>
      <p:bldP spid="28" grpId="0" animBg="1"/>
      <p:bldP spid="55" grpId="0"/>
      <p:bldP spid="51" grpId="0"/>
      <p:bldP spid="48" grpId="0" animBg="1"/>
      <p:bldP spid="48" grpId="1" animBg="1"/>
      <p:bldP spid="42" grpId="0" animBg="1"/>
      <p:bldP spid="42" grpId="1" animBg="1"/>
      <p:bldP spid="52" grpId="0"/>
      <p:bldP spid="53" grpId="0"/>
      <p:bldP spid="41" grpId="0" animBg="1"/>
      <p:bldP spid="41" grpId="1" animBg="1"/>
      <p:bldP spid="41" grpId="2" animBg="1"/>
      <p:bldP spid="63" grpId="0" animBg="1"/>
      <p:bldP spid="63" grpId="1" animBg="1"/>
      <p:bldP spid="29" grpId="0" animBg="1"/>
      <p:bldP spid="29" grpId="1" animBg="1"/>
      <p:bldP spid="7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Group 16"/>
          <p:cNvGrpSpPr/>
          <p:nvPr/>
        </p:nvGrpSpPr>
        <p:grpSpPr>
          <a:xfrm>
            <a:off x="5867400" y="1828800"/>
            <a:ext cx="2619828" cy="1908029"/>
            <a:chOff x="5867400" y="1828800"/>
            <a:chExt cx="2619828" cy="1908029"/>
          </a:xfrm>
        </p:grpSpPr>
        <p:pic>
          <p:nvPicPr>
            <p:cNvPr id="72" name="Picture 4" descr="E:\work\video_coseg_data\MS\salta_frames\000004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628" y="1828800"/>
              <a:ext cx="2133600" cy="1600200"/>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pic>
          <p:nvPicPr>
            <p:cNvPr id="61" name="Picture 4" descr="E:\work\video_coseg_data\MS\salta_frames\000004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028" y="1981200"/>
              <a:ext cx="2133600" cy="1600200"/>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pic>
          <p:nvPicPr>
            <p:cNvPr id="2052" name="Picture 4" descr="E:\work\video_coseg_data\MS\salta_frames\000004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136629"/>
              <a:ext cx="2133600" cy="1600200"/>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2998672" y="2329542"/>
            <a:ext cx="2654642" cy="1990132"/>
            <a:chOff x="2998672" y="2329542"/>
            <a:chExt cx="2654642" cy="1990132"/>
          </a:xfrm>
        </p:grpSpPr>
        <p:pic>
          <p:nvPicPr>
            <p:cNvPr id="60" name="Picture 3" descr="E:\work\video_coseg_data\MS\salta_frames\0000039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9714" y="2329542"/>
              <a:ext cx="2133600" cy="1600200"/>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pic>
          <p:nvPicPr>
            <p:cNvPr id="59" name="Picture 3" descr="E:\work\video_coseg_data\MS\salta_frames\0000039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529114"/>
              <a:ext cx="2133600" cy="1600200"/>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pic>
          <p:nvPicPr>
            <p:cNvPr id="2051" name="Picture 3" descr="E:\work\video_coseg_data\MS\salta_frames\0000039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672" y="2719474"/>
              <a:ext cx="2133600" cy="1600200"/>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0" y="3048000"/>
            <a:ext cx="2801256" cy="2000251"/>
            <a:chOff x="0" y="3048000"/>
            <a:chExt cx="2801256" cy="2000251"/>
          </a:xfrm>
        </p:grpSpPr>
        <p:pic>
          <p:nvPicPr>
            <p:cNvPr id="58" name="Picture 2" descr="E:\work\video_coseg_data\MS\salta_frames\0000036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656" y="3048000"/>
              <a:ext cx="2133600" cy="1600200"/>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pic>
          <p:nvPicPr>
            <p:cNvPr id="57" name="Picture 2" descr="E:\work\video_coseg_data\MS\salta_frames\0000036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772" y="3276600"/>
              <a:ext cx="2133600" cy="1600200"/>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pic>
          <p:nvPicPr>
            <p:cNvPr id="2050" name="Picture 2" descr="E:\work\video_coseg_data\MS\salta_frames\0000036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48051"/>
              <a:ext cx="2133600" cy="1600200"/>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grpSp>
      <p:grpSp>
        <p:nvGrpSpPr>
          <p:cNvPr id="38" name="Group 37"/>
          <p:cNvGrpSpPr/>
          <p:nvPr/>
        </p:nvGrpSpPr>
        <p:grpSpPr>
          <a:xfrm rot="5400000">
            <a:off x="7631137" y="1921778"/>
            <a:ext cx="2559468" cy="759775"/>
            <a:chOff x="-139568" y="1417269"/>
            <a:chExt cx="3236606" cy="1043277"/>
          </a:xfrm>
        </p:grpSpPr>
        <p:sp>
          <p:nvSpPr>
            <p:cNvPr id="34" name="Rectangle 33"/>
            <p:cNvSpPr/>
            <p:nvPr/>
          </p:nvSpPr>
          <p:spPr>
            <a:xfrm rot="16200000">
              <a:off x="964101" y="734817"/>
              <a:ext cx="611643" cy="2446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grpSp>
          <p:nvGrpSpPr>
            <p:cNvPr id="65" name="Group 64"/>
            <p:cNvGrpSpPr/>
            <p:nvPr/>
          </p:nvGrpSpPr>
          <p:grpSpPr>
            <a:xfrm rot="16200000">
              <a:off x="1290449" y="1114591"/>
              <a:ext cx="463712" cy="1904449"/>
              <a:chOff x="8782052" y="2560172"/>
              <a:chExt cx="314326" cy="1467189"/>
            </a:xfrm>
          </p:grpSpPr>
          <p:grpSp>
            <p:nvGrpSpPr>
              <p:cNvPr id="68" name="Group 67"/>
              <p:cNvGrpSpPr/>
              <p:nvPr/>
            </p:nvGrpSpPr>
            <p:grpSpPr>
              <a:xfrm>
                <a:off x="8782052" y="2560172"/>
                <a:ext cx="314326" cy="1467189"/>
                <a:chOff x="9601200" y="2237719"/>
                <a:chExt cx="314326" cy="1467189"/>
              </a:xfrm>
            </p:grpSpPr>
            <p:pic>
              <p:nvPicPr>
                <p:cNvPr id="70"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83975" t="32310" r="14105" b="43515"/>
                <a:stretch/>
              </p:blipFill>
              <p:spPr bwMode="auto">
                <a:xfrm>
                  <a:off x="9601200" y="2237719"/>
                  <a:ext cx="314325" cy="91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 name="Rectangle 70"/>
                <p:cNvSpPr/>
                <p:nvPr/>
              </p:nvSpPr>
              <p:spPr>
                <a:xfrm>
                  <a:off x="9601200" y="3137605"/>
                  <a:ext cx="314326" cy="56730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grpSp>
          <p:sp>
            <p:nvSpPr>
              <p:cNvPr id="69" name="Rectangle 68"/>
              <p:cNvSpPr/>
              <p:nvPr/>
            </p:nvSpPr>
            <p:spPr>
              <a:xfrm>
                <a:off x="8782053" y="2560172"/>
                <a:ext cx="314324" cy="1467189"/>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grpSp>
        <p:sp>
          <p:nvSpPr>
            <p:cNvPr id="66" name="TextBox 65"/>
            <p:cNvSpPr txBox="1"/>
            <p:nvPr/>
          </p:nvSpPr>
          <p:spPr>
            <a:xfrm rot="16200000">
              <a:off x="-380169" y="1657870"/>
              <a:ext cx="1019737" cy="538536"/>
            </a:xfrm>
            <a:prstGeom prst="rect">
              <a:avLst/>
            </a:prstGeom>
            <a:noFill/>
          </p:spPr>
          <p:txBody>
            <a:bodyPr wrap="square" rtlCol="0">
              <a:spAutoFit/>
            </a:bodyPr>
            <a:lstStyle/>
            <a:p>
              <a:r>
                <a:rPr lang="en-US" sz="3200" b="1" dirty="0" err="1" smtClean="0"/>
                <a:t>fg</a:t>
              </a:r>
              <a:endParaRPr lang="en-US" sz="3200" b="1" dirty="0"/>
            </a:p>
          </p:txBody>
        </p:sp>
        <p:sp>
          <p:nvSpPr>
            <p:cNvPr id="67" name="TextBox 66"/>
            <p:cNvSpPr txBox="1"/>
            <p:nvPr/>
          </p:nvSpPr>
          <p:spPr>
            <a:xfrm rot="16200000">
              <a:off x="2308764" y="1672272"/>
              <a:ext cx="837064" cy="739484"/>
            </a:xfrm>
            <a:prstGeom prst="rect">
              <a:avLst/>
            </a:prstGeom>
            <a:noFill/>
          </p:spPr>
          <p:txBody>
            <a:bodyPr wrap="square" rtlCol="0">
              <a:spAutoFit/>
            </a:bodyPr>
            <a:lstStyle/>
            <a:p>
              <a:r>
                <a:rPr lang="en-US" sz="3200" b="1" dirty="0" err="1" smtClean="0"/>
                <a:t>bg</a:t>
              </a:r>
              <a:endParaRPr lang="en-US" sz="3200" b="1" dirty="0"/>
            </a:p>
          </p:txBody>
        </p:sp>
      </p:grpSp>
      <p:grpSp>
        <p:nvGrpSpPr>
          <p:cNvPr id="22" name="Group 21"/>
          <p:cNvGrpSpPr/>
          <p:nvPr/>
        </p:nvGrpSpPr>
        <p:grpSpPr>
          <a:xfrm rot="165308">
            <a:off x="2190741" y="3431240"/>
            <a:ext cx="6477000" cy="1778313"/>
            <a:chOff x="1966111" y="3413679"/>
            <a:chExt cx="6477000" cy="1778313"/>
          </a:xfrm>
        </p:grpSpPr>
        <p:cxnSp>
          <p:nvCxnSpPr>
            <p:cNvPr id="16" name="Straight Arrow Connector 15"/>
            <p:cNvCxnSpPr/>
            <p:nvPr/>
          </p:nvCxnSpPr>
          <p:spPr>
            <a:xfrm flipV="1">
              <a:off x="1966111" y="3413679"/>
              <a:ext cx="6477000" cy="1778313"/>
            </a:xfrm>
            <a:prstGeom prst="straightConnector1">
              <a:avLst/>
            </a:prstGeom>
            <a:ln w="76200">
              <a:solidFill>
                <a:schemeClr val="tx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rot="20862418">
              <a:off x="4977945" y="4242282"/>
              <a:ext cx="772969" cy="461665"/>
            </a:xfrm>
            <a:prstGeom prst="rect">
              <a:avLst/>
            </a:prstGeom>
          </p:spPr>
          <p:txBody>
            <a:bodyPr wrap="none">
              <a:spAutoFit/>
            </a:bodyPr>
            <a:lstStyle/>
            <a:p>
              <a:pPr lvl="0"/>
              <a:r>
                <a:rPr lang="en-US" sz="2400" b="1" i="1" dirty="0" smtClean="0">
                  <a:solidFill>
                    <a:schemeClr val="tx2">
                      <a:lumMod val="75000"/>
                    </a:schemeClr>
                  </a:solidFill>
                </a:rPr>
                <a:t>time</a:t>
              </a:r>
              <a:endParaRPr lang="en-US" sz="2400" b="1" i="1" dirty="0">
                <a:solidFill>
                  <a:schemeClr val="tx2">
                    <a:lumMod val="75000"/>
                  </a:schemeClr>
                </a:solidFill>
              </a:endParaRPr>
            </a:p>
          </p:txBody>
        </p:sp>
      </p:grpSp>
      <p:sp>
        <p:nvSpPr>
          <p:cNvPr id="4" name="Title 1"/>
          <p:cNvSpPr txBox="1">
            <a:spLocks/>
          </p:cNvSpPr>
          <p:nvPr/>
        </p:nvSpPr>
        <p:spPr>
          <a:xfrm>
            <a:off x="0" y="-83820"/>
            <a:ext cx="3231802" cy="9220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70C0"/>
                </a:solidFill>
              </a:rPr>
              <a:t>Our Approach: </a:t>
            </a:r>
            <a:endParaRPr lang="en-US" sz="3600" b="1" dirty="0">
              <a:solidFill>
                <a:srgbClr val="FF0000"/>
              </a:solidFill>
            </a:endParaRPr>
          </a:p>
        </p:txBody>
      </p:sp>
      <p:sp>
        <p:nvSpPr>
          <p:cNvPr id="5" name="Rectangle 4"/>
          <p:cNvSpPr/>
          <p:nvPr/>
        </p:nvSpPr>
        <p:spPr>
          <a:xfrm>
            <a:off x="-460213" y="609600"/>
            <a:ext cx="5936908" cy="646331"/>
          </a:xfrm>
          <a:prstGeom prst="rect">
            <a:avLst/>
          </a:prstGeom>
        </p:spPr>
        <p:txBody>
          <a:bodyPr wrap="square">
            <a:spAutoFit/>
          </a:bodyPr>
          <a:lstStyle/>
          <a:p>
            <a:pPr algn="ctr"/>
            <a:r>
              <a:rPr lang="en-US" sz="3600" b="1" i="1" u="sng" dirty="0" smtClean="0">
                <a:solidFill>
                  <a:srgbClr val="FF0000"/>
                </a:solidFill>
                <a:effectLst>
                  <a:outerShdw blurRad="38100" dist="38100" dir="2700000" algn="tl">
                    <a:srgbClr val="000000">
                      <a:alpha val="43137"/>
                    </a:srgbClr>
                  </a:outerShdw>
                </a:effectLst>
                <a:ea typeface="+mj-ea"/>
                <a:cs typeface="+mj-cs"/>
              </a:rPr>
              <a:t>Non-Local</a:t>
            </a:r>
            <a:r>
              <a:rPr lang="en-US" sz="3600" b="1" dirty="0" smtClean="0">
                <a:solidFill>
                  <a:srgbClr val="FF0000"/>
                </a:solidFill>
                <a:ea typeface="+mj-ea"/>
                <a:cs typeface="+mj-cs"/>
              </a:rPr>
              <a:t>  Propagation</a:t>
            </a:r>
            <a:endParaRPr lang="en-US" dirty="0"/>
          </a:p>
        </p:txBody>
      </p:sp>
      <p:sp>
        <p:nvSpPr>
          <p:cNvPr id="6" name="Rectangle 5"/>
          <p:cNvSpPr/>
          <p:nvPr/>
        </p:nvSpPr>
        <p:spPr>
          <a:xfrm>
            <a:off x="275772" y="5920026"/>
            <a:ext cx="3596524" cy="861774"/>
          </a:xfrm>
          <a:prstGeom prst="rect">
            <a:avLst/>
          </a:prstGeom>
          <a:solidFill>
            <a:srgbClr val="FFFF00"/>
          </a:solidFill>
          <a:ln w="28575">
            <a:solidFill>
              <a:srgbClr val="FF0000"/>
            </a:solidFill>
          </a:ln>
        </p:spPr>
        <p:txBody>
          <a:bodyPr wrap="square" rtlCol="0">
            <a:spAutoFit/>
          </a:bodyPr>
          <a:lstStyle/>
          <a:p>
            <a:pPr algn="ctr"/>
            <a:r>
              <a:rPr lang="en-US" sz="2500" b="1" i="1" dirty="0" smtClean="0">
                <a:solidFill>
                  <a:srgbClr val="FF0000"/>
                </a:solidFill>
                <a:effectLst>
                  <a:outerShdw blurRad="38100" dist="38100" dir="2700000" algn="tl">
                    <a:srgbClr val="000000">
                      <a:alpha val="43137"/>
                    </a:srgbClr>
                  </a:outerShdw>
                </a:effectLst>
              </a:rPr>
              <a:t>Non-Local</a:t>
            </a:r>
            <a:r>
              <a:rPr lang="en-US" sz="2500" b="1" dirty="0" smtClean="0">
                <a:solidFill>
                  <a:srgbClr val="FF0000"/>
                </a:solidFill>
              </a:rPr>
              <a:t> graph structure </a:t>
            </a:r>
          </a:p>
          <a:p>
            <a:pPr algn="ctr"/>
            <a:r>
              <a:rPr lang="en-US" sz="2500" b="1" dirty="0" smtClean="0">
                <a:solidFill>
                  <a:srgbClr val="FF0000"/>
                </a:solidFill>
              </a:rPr>
              <a:t>in space and time</a:t>
            </a:r>
            <a:endParaRPr lang="en-US" sz="2500" b="1" dirty="0">
              <a:solidFill>
                <a:srgbClr val="FF0000"/>
              </a:solidFill>
            </a:endParaRPr>
          </a:p>
        </p:txBody>
      </p:sp>
      <p:sp>
        <p:nvSpPr>
          <p:cNvPr id="8" name="Rectangle 7"/>
          <p:cNvSpPr/>
          <p:nvPr/>
        </p:nvSpPr>
        <p:spPr>
          <a:xfrm>
            <a:off x="4927704" y="5920026"/>
            <a:ext cx="4058867" cy="861774"/>
          </a:xfrm>
          <a:prstGeom prst="rect">
            <a:avLst/>
          </a:prstGeom>
          <a:solidFill>
            <a:srgbClr val="FFFF00"/>
          </a:solidFill>
          <a:ln w="28575">
            <a:solidFill>
              <a:srgbClr val="FF0000"/>
            </a:solidFill>
          </a:ln>
        </p:spPr>
        <p:txBody>
          <a:bodyPr wrap="square" rtlCol="0">
            <a:spAutoFit/>
          </a:bodyPr>
          <a:lstStyle/>
          <a:p>
            <a:pPr algn="ctr"/>
            <a:r>
              <a:rPr lang="en-US" sz="2500" b="1" dirty="0">
                <a:solidFill>
                  <a:srgbClr val="FF0000"/>
                </a:solidFill>
              </a:rPr>
              <a:t>Cross-talk between </a:t>
            </a:r>
          </a:p>
          <a:p>
            <a:pPr algn="ctr"/>
            <a:r>
              <a:rPr lang="en-US" sz="2500" b="1" i="1" dirty="0" smtClean="0">
                <a:solidFill>
                  <a:srgbClr val="FF0000"/>
                </a:solidFill>
                <a:effectLst>
                  <a:outerShdw blurRad="38100" dist="38100" dir="2700000" algn="tl">
                    <a:srgbClr val="000000">
                      <a:alpha val="43137"/>
                    </a:srgbClr>
                  </a:outerShdw>
                </a:effectLst>
              </a:rPr>
              <a:t>distant regions </a:t>
            </a:r>
            <a:r>
              <a:rPr lang="en-US" sz="2500" b="1" dirty="0" smtClean="0">
                <a:solidFill>
                  <a:srgbClr val="FF0000"/>
                </a:solidFill>
              </a:rPr>
              <a:t>in the video </a:t>
            </a:r>
            <a:endParaRPr lang="en-US" sz="2500" b="1" dirty="0">
              <a:solidFill>
                <a:srgbClr val="FF0000"/>
              </a:solidFill>
            </a:endParaRPr>
          </a:p>
        </p:txBody>
      </p:sp>
      <p:sp>
        <p:nvSpPr>
          <p:cNvPr id="7" name="Down Arrow 6"/>
          <p:cNvSpPr/>
          <p:nvPr/>
        </p:nvSpPr>
        <p:spPr>
          <a:xfrm rot="16200000">
            <a:off x="4079471" y="5942515"/>
            <a:ext cx="739807" cy="786362"/>
          </a:xfrm>
          <a:prstGeom prst="downArrow">
            <a:avLst/>
          </a:prstGeom>
          <a:solidFill>
            <a:schemeClr val="accent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
          <p:cNvSpPr/>
          <p:nvPr/>
        </p:nvSpPr>
        <p:spPr>
          <a:xfrm>
            <a:off x="3740492" y="609600"/>
            <a:ext cx="5936908" cy="646331"/>
          </a:xfrm>
          <a:prstGeom prst="rect">
            <a:avLst/>
          </a:prstGeom>
        </p:spPr>
        <p:txBody>
          <a:bodyPr wrap="square">
            <a:spAutoFit/>
          </a:bodyPr>
          <a:lstStyle/>
          <a:p>
            <a:pPr algn="ctr"/>
            <a:r>
              <a:rPr lang="en-US" sz="3600" b="1" dirty="0">
                <a:solidFill>
                  <a:srgbClr val="FF0000"/>
                </a:solidFill>
                <a:ea typeface="+mj-ea"/>
                <a:cs typeface="+mj-cs"/>
              </a:rPr>
              <a:t>i</a:t>
            </a:r>
            <a:r>
              <a:rPr lang="en-US" sz="3600" b="1" dirty="0" smtClean="0">
                <a:solidFill>
                  <a:srgbClr val="FF0000"/>
                </a:solidFill>
                <a:ea typeface="+mj-ea"/>
                <a:cs typeface="+mj-cs"/>
              </a:rPr>
              <a:t>n space and in time</a:t>
            </a:r>
            <a:endParaRPr lang="en-US" dirty="0">
              <a:solidFill>
                <a:srgbClr val="FF0000"/>
              </a:solidFill>
            </a:endParaRPr>
          </a:p>
        </p:txBody>
      </p:sp>
      <p:sp>
        <p:nvSpPr>
          <p:cNvPr id="62" name="Rectangle 61"/>
          <p:cNvSpPr/>
          <p:nvPr/>
        </p:nvSpPr>
        <p:spPr>
          <a:xfrm rot="20670347">
            <a:off x="1174533" y="1821597"/>
            <a:ext cx="3842842" cy="477054"/>
          </a:xfrm>
          <a:prstGeom prst="rect">
            <a:avLst/>
          </a:prstGeom>
          <a:solidFill>
            <a:schemeClr val="accent2"/>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lIns="18000" rIns="18000" rtlCol="0">
            <a:spAutoFit/>
          </a:bodyPr>
          <a:lstStyle/>
          <a:p>
            <a:pPr algn="ctr"/>
            <a:r>
              <a:rPr lang="en-US" sz="2500" b="1" dirty="0">
                <a:solidFill>
                  <a:srgbClr val="FFFF00"/>
                </a:solidFill>
              </a:rPr>
              <a:t>Noisy initial </a:t>
            </a:r>
            <a:r>
              <a:rPr lang="en-US" sz="2500" b="1" dirty="0" err="1">
                <a:solidFill>
                  <a:srgbClr val="FFFF00"/>
                </a:solidFill>
              </a:rPr>
              <a:t>fg</a:t>
            </a:r>
            <a:r>
              <a:rPr lang="en-US" sz="2500" b="1" dirty="0">
                <a:solidFill>
                  <a:srgbClr val="FFFF00"/>
                </a:solidFill>
              </a:rPr>
              <a:t>/</a:t>
            </a:r>
            <a:r>
              <a:rPr lang="en-US" sz="2500" b="1" dirty="0" err="1">
                <a:solidFill>
                  <a:srgbClr val="FFFF00"/>
                </a:solidFill>
              </a:rPr>
              <a:t>bg</a:t>
            </a:r>
            <a:r>
              <a:rPr lang="en-US" sz="2500" b="1" dirty="0">
                <a:solidFill>
                  <a:srgbClr val="FFFF00"/>
                </a:solidFill>
              </a:rPr>
              <a:t> votes</a:t>
            </a:r>
          </a:p>
        </p:txBody>
      </p:sp>
      <p:sp>
        <p:nvSpPr>
          <p:cNvPr id="64" name="Rectangle 63"/>
          <p:cNvSpPr/>
          <p:nvPr/>
        </p:nvSpPr>
        <p:spPr>
          <a:xfrm rot="20670347">
            <a:off x="1136891" y="1800022"/>
            <a:ext cx="3842842" cy="477054"/>
          </a:xfrm>
          <a:prstGeom prst="rect">
            <a:avLst/>
          </a:prstGeom>
          <a:solidFill>
            <a:schemeClr val="accent2"/>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lIns="18000" rIns="18000" rtlCol="0">
            <a:spAutoFit/>
          </a:bodyPr>
          <a:lstStyle/>
          <a:p>
            <a:pPr algn="ctr"/>
            <a:r>
              <a:rPr lang="en-US" sz="2500" b="1" dirty="0" smtClean="0">
                <a:solidFill>
                  <a:srgbClr val="FFFF00"/>
                </a:solidFill>
              </a:rPr>
              <a:t>Final </a:t>
            </a:r>
            <a:r>
              <a:rPr lang="en-US" sz="2500" b="1" dirty="0" err="1" smtClean="0">
                <a:solidFill>
                  <a:srgbClr val="FFFF00"/>
                </a:solidFill>
              </a:rPr>
              <a:t>fg</a:t>
            </a:r>
            <a:r>
              <a:rPr lang="en-US" sz="2500" b="1" dirty="0" smtClean="0">
                <a:solidFill>
                  <a:srgbClr val="FFFF00"/>
                </a:solidFill>
              </a:rPr>
              <a:t>/</a:t>
            </a:r>
            <a:r>
              <a:rPr lang="en-US" sz="2500" b="1" dirty="0" err="1" smtClean="0">
                <a:solidFill>
                  <a:srgbClr val="FFFF00"/>
                </a:solidFill>
              </a:rPr>
              <a:t>bg</a:t>
            </a:r>
            <a:r>
              <a:rPr lang="en-US" sz="2500" b="1" dirty="0" smtClean="0">
                <a:solidFill>
                  <a:srgbClr val="FFFF00"/>
                </a:solidFill>
              </a:rPr>
              <a:t> assignments</a:t>
            </a:r>
            <a:endParaRPr lang="en-US" sz="2500" b="1" dirty="0">
              <a:solidFill>
                <a:srgbClr val="FFFF00"/>
              </a:solidFill>
            </a:endParaRPr>
          </a:p>
        </p:txBody>
      </p:sp>
      <p:sp>
        <p:nvSpPr>
          <p:cNvPr id="75" name="Rectangle 74"/>
          <p:cNvSpPr/>
          <p:nvPr/>
        </p:nvSpPr>
        <p:spPr>
          <a:xfrm>
            <a:off x="275772" y="5298757"/>
            <a:ext cx="8710800" cy="492443"/>
          </a:xfrm>
          <a:prstGeom prst="rect">
            <a:avLst/>
          </a:prstGeom>
          <a:solidFill>
            <a:schemeClr val="accent2"/>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lIns="18000" rIns="18000" rtlCol="0">
            <a:spAutoFit/>
          </a:bodyPr>
          <a:lstStyle/>
          <a:p>
            <a:pPr algn="ctr"/>
            <a:r>
              <a:rPr lang="en-US" sz="2500" b="1" dirty="0" smtClean="0">
                <a:solidFill>
                  <a:srgbClr val="FFFF00"/>
                </a:solidFill>
              </a:rPr>
              <a:t>If &gt;50% correct </a:t>
            </a:r>
            <a:r>
              <a:rPr lang="en-US" sz="2500" b="1" dirty="0" err="1" smtClean="0">
                <a:solidFill>
                  <a:srgbClr val="FFFF00"/>
                </a:solidFill>
              </a:rPr>
              <a:t>fg</a:t>
            </a:r>
            <a:r>
              <a:rPr lang="en-US" sz="2500" b="1" dirty="0" smtClean="0">
                <a:solidFill>
                  <a:srgbClr val="FFFF00"/>
                </a:solidFill>
              </a:rPr>
              <a:t>/</a:t>
            </a:r>
            <a:r>
              <a:rPr lang="en-US" sz="2500" b="1" dirty="0" err="1" smtClean="0">
                <a:solidFill>
                  <a:srgbClr val="FFFF00"/>
                </a:solidFill>
              </a:rPr>
              <a:t>bg</a:t>
            </a:r>
            <a:r>
              <a:rPr lang="en-US" sz="2500" b="1" dirty="0" smtClean="0">
                <a:solidFill>
                  <a:srgbClr val="FFFF00"/>
                </a:solidFill>
              </a:rPr>
              <a:t> votes </a:t>
            </a:r>
            <a:r>
              <a:rPr lang="en-US" sz="2500" b="1" dirty="0" smtClean="0">
                <a:solidFill>
                  <a:srgbClr val="FFFF00"/>
                </a:solidFill>
                <a:sym typeface="Wingdings" panose="05000000000000000000" pitchFamily="2" charset="2"/>
              </a:rPr>
              <a:t> recovers correct </a:t>
            </a:r>
            <a:r>
              <a:rPr lang="en-US" sz="2500" b="1" dirty="0" err="1" smtClean="0">
                <a:solidFill>
                  <a:srgbClr val="FFFF00"/>
                </a:solidFill>
                <a:sym typeface="Wingdings" panose="05000000000000000000" pitchFamily="2" charset="2"/>
              </a:rPr>
              <a:t>fg</a:t>
            </a:r>
            <a:r>
              <a:rPr lang="en-US" sz="2500" b="1" dirty="0" smtClean="0">
                <a:solidFill>
                  <a:srgbClr val="FFFF00"/>
                </a:solidFill>
                <a:sym typeface="Wingdings" panose="05000000000000000000" pitchFamily="2" charset="2"/>
              </a:rPr>
              <a:t>/</a:t>
            </a:r>
            <a:r>
              <a:rPr lang="en-US" sz="2500" b="1" dirty="0" err="1" smtClean="0">
                <a:solidFill>
                  <a:srgbClr val="FFFF00"/>
                </a:solidFill>
                <a:sym typeface="Wingdings" panose="05000000000000000000" pitchFamily="2" charset="2"/>
              </a:rPr>
              <a:t>bg</a:t>
            </a:r>
            <a:r>
              <a:rPr lang="en-US" sz="2500" b="1" dirty="0" smtClean="0">
                <a:solidFill>
                  <a:srgbClr val="FFFF00"/>
                </a:solidFill>
                <a:sym typeface="Wingdings" panose="05000000000000000000" pitchFamily="2" charset="2"/>
              </a:rPr>
              <a:t> assignments</a:t>
            </a:r>
            <a:endParaRPr lang="en-US" sz="2500" b="1" dirty="0" smtClean="0">
              <a:solidFill>
                <a:srgbClr val="FFFF00"/>
              </a:solidFill>
            </a:endParaRPr>
          </a:p>
        </p:txBody>
      </p:sp>
      <p:sp>
        <p:nvSpPr>
          <p:cNvPr id="28" name="Rectangle 27"/>
          <p:cNvSpPr/>
          <p:nvPr/>
        </p:nvSpPr>
        <p:spPr>
          <a:xfrm>
            <a:off x="5514590" y="5956267"/>
            <a:ext cx="3148171" cy="477054"/>
          </a:xfrm>
          <a:prstGeom prst="rect">
            <a:avLst/>
          </a:prstGeom>
          <a:solidFill>
            <a:srgbClr val="FFFF00"/>
          </a:solidFill>
        </p:spPr>
        <p:txBody>
          <a:bodyPr wrap="none">
            <a:spAutoFit/>
          </a:bodyPr>
          <a:lstStyle/>
          <a:p>
            <a:pPr lvl="0" algn="ctr"/>
            <a:r>
              <a:rPr lang="en-US" sz="2500" b="1" dirty="0" smtClean="0">
                <a:solidFill>
                  <a:schemeClr val="tx2"/>
                </a:solidFill>
              </a:rPr>
              <a:t>“Consensus Voting” of</a:t>
            </a:r>
            <a:endParaRPr lang="en-US" sz="2500" b="1" dirty="0">
              <a:solidFill>
                <a:schemeClr val="tx2"/>
              </a:solidFill>
            </a:endParaRPr>
          </a:p>
        </p:txBody>
      </p:sp>
      <p:pic>
        <p:nvPicPr>
          <p:cNvPr id="2053" name="Picture 5" descr="E:\work\video_coseg_data\MS\salta\1013.jpg"/>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444" y="3467100"/>
            <a:ext cx="2133600" cy="1600200"/>
          </a:xfrm>
          <a:prstGeom prst="rect">
            <a:avLst/>
          </a:prstGeom>
          <a:noFill/>
          <a:extLst>
            <a:ext uri="{909E8E84-426E-40DD-AFC4-6F175D3DCCD1}">
              <a14:hiddenFill xmlns:a14="http://schemas.microsoft.com/office/drawing/2010/main">
                <a:solidFill>
                  <a:srgbClr val="FFFFFF"/>
                </a:solidFill>
              </a14:hiddenFill>
            </a:ext>
          </a:extLst>
        </p:spPr>
      </p:pic>
      <p:sp>
        <p:nvSpPr>
          <p:cNvPr id="41" name="Oval 40"/>
          <p:cNvSpPr/>
          <p:nvPr/>
        </p:nvSpPr>
        <p:spPr>
          <a:xfrm rot="3598745">
            <a:off x="1217766" y="4513156"/>
            <a:ext cx="488860" cy="2788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28"/>
          <p:cNvSpPr/>
          <p:nvPr/>
        </p:nvSpPr>
        <p:spPr>
          <a:xfrm>
            <a:off x="1660525" y="4296088"/>
            <a:ext cx="2530475" cy="885512"/>
          </a:xfrm>
          <a:custGeom>
            <a:avLst/>
            <a:gdLst>
              <a:gd name="connsiteX0" fmla="*/ 0 w 2826931"/>
              <a:gd name="connsiteY0" fmla="*/ 2235200 h 2931886"/>
              <a:gd name="connsiteX1" fmla="*/ 1233714 w 2826931"/>
              <a:gd name="connsiteY1" fmla="*/ 0 h 2931886"/>
              <a:gd name="connsiteX2" fmla="*/ 1233714 w 2826931"/>
              <a:gd name="connsiteY2" fmla="*/ 0 h 2931886"/>
              <a:gd name="connsiteX3" fmla="*/ 2815771 w 2826931"/>
              <a:gd name="connsiteY3" fmla="*/ 1640114 h 2931886"/>
              <a:gd name="connsiteX4" fmla="*/ 1814285 w 2826931"/>
              <a:gd name="connsiteY4" fmla="*/ 2931886 h 2931886"/>
              <a:gd name="connsiteX0" fmla="*/ 0 w 2826931"/>
              <a:gd name="connsiteY0" fmla="*/ 2235200 h 2931886"/>
              <a:gd name="connsiteX1" fmla="*/ 1233714 w 2826931"/>
              <a:gd name="connsiteY1" fmla="*/ 0 h 2931886"/>
              <a:gd name="connsiteX2" fmla="*/ 2815771 w 2826931"/>
              <a:gd name="connsiteY2" fmla="*/ 1640114 h 2931886"/>
              <a:gd name="connsiteX3" fmla="*/ 1814285 w 2826931"/>
              <a:gd name="connsiteY3" fmla="*/ 2931886 h 2931886"/>
              <a:gd name="connsiteX0" fmla="*/ 0 w 2826931"/>
              <a:gd name="connsiteY0" fmla="*/ 595086 h 1291772"/>
              <a:gd name="connsiteX1" fmla="*/ 2815771 w 2826931"/>
              <a:gd name="connsiteY1" fmla="*/ 0 h 1291772"/>
              <a:gd name="connsiteX2" fmla="*/ 1814285 w 2826931"/>
              <a:gd name="connsiteY2" fmla="*/ 1291772 h 1291772"/>
              <a:gd name="connsiteX0" fmla="*/ 0 w 2826931"/>
              <a:gd name="connsiteY0" fmla="*/ 595086 h 1291772"/>
              <a:gd name="connsiteX1" fmla="*/ 2148114 w 2826931"/>
              <a:gd name="connsiteY1" fmla="*/ 159657 h 1291772"/>
              <a:gd name="connsiteX2" fmla="*/ 2815771 w 2826931"/>
              <a:gd name="connsiteY2" fmla="*/ 0 h 1291772"/>
              <a:gd name="connsiteX3" fmla="*/ 1814285 w 2826931"/>
              <a:gd name="connsiteY3" fmla="*/ 1291772 h 1291772"/>
              <a:gd name="connsiteX0" fmla="*/ 0 w 2826931"/>
              <a:gd name="connsiteY0" fmla="*/ 687398 h 1384084"/>
              <a:gd name="connsiteX1" fmla="*/ 2148114 w 2826931"/>
              <a:gd name="connsiteY1" fmla="*/ 251969 h 1384084"/>
              <a:gd name="connsiteX2" fmla="*/ 2815771 w 2826931"/>
              <a:gd name="connsiteY2" fmla="*/ 92312 h 1384084"/>
              <a:gd name="connsiteX3" fmla="*/ 1814285 w 2826931"/>
              <a:gd name="connsiteY3" fmla="*/ 1384084 h 1384084"/>
              <a:gd name="connsiteX0" fmla="*/ 0 w 2846755"/>
              <a:gd name="connsiteY0" fmla="*/ 669075 h 1365761"/>
              <a:gd name="connsiteX1" fmla="*/ 740229 w 2846755"/>
              <a:gd name="connsiteY1" fmla="*/ 465875 h 1365761"/>
              <a:gd name="connsiteX2" fmla="*/ 2815771 w 2846755"/>
              <a:gd name="connsiteY2" fmla="*/ 73989 h 1365761"/>
              <a:gd name="connsiteX3" fmla="*/ 1814285 w 2846755"/>
              <a:gd name="connsiteY3" fmla="*/ 1365761 h 1365761"/>
              <a:gd name="connsiteX0" fmla="*/ 207246 w 3097892"/>
              <a:gd name="connsiteY0" fmla="*/ 627420 h 1324106"/>
              <a:gd name="connsiteX1" fmla="*/ 105647 w 3097892"/>
              <a:gd name="connsiteY1" fmla="*/ 612906 h 1324106"/>
              <a:gd name="connsiteX2" fmla="*/ 3023017 w 3097892"/>
              <a:gd name="connsiteY2" fmla="*/ 32334 h 1324106"/>
              <a:gd name="connsiteX3" fmla="*/ 2021531 w 3097892"/>
              <a:gd name="connsiteY3" fmla="*/ 1324106 h 1324106"/>
              <a:gd name="connsiteX0" fmla="*/ 101599 w 3942088"/>
              <a:gd name="connsiteY0" fmla="*/ 597518 h 1294204"/>
              <a:gd name="connsiteX1" fmla="*/ 0 w 3942088"/>
              <a:gd name="connsiteY1" fmla="*/ 583004 h 1294204"/>
              <a:gd name="connsiteX2" fmla="*/ 3817255 w 3942088"/>
              <a:gd name="connsiteY2" fmla="*/ 960374 h 1294204"/>
              <a:gd name="connsiteX3" fmla="*/ 2917370 w 3942088"/>
              <a:gd name="connsiteY3" fmla="*/ 2432 h 1294204"/>
              <a:gd name="connsiteX4" fmla="*/ 1915884 w 3942088"/>
              <a:gd name="connsiteY4" fmla="*/ 1294204 h 1294204"/>
              <a:gd name="connsiteX0" fmla="*/ 101599 w 5727818"/>
              <a:gd name="connsiteY0" fmla="*/ 785265 h 1159422"/>
              <a:gd name="connsiteX1" fmla="*/ 0 w 5727818"/>
              <a:gd name="connsiteY1" fmla="*/ 770751 h 1159422"/>
              <a:gd name="connsiteX2" fmla="*/ 3817255 w 5727818"/>
              <a:gd name="connsiteY2" fmla="*/ 1148121 h 1159422"/>
              <a:gd name="connsiteX3" fmla="*/ 2917370 w 5727818"/>
              <a:gd name="connsiteY3" fmla="*/ 190179 h 1159422"/>
              <a:gd name="connsiteX4" fmla="*/ 5660570 w 5727818"/>
              <a:gd name="connsiteY4" fmla="*/ 233723 h 1159422"/>
              <a:gd name="connsiteX0" fmla="*/ 101599 w 5733588"/>
              <a:gd name="connsiteY0" fmla="*/ 762653 h 762653"/>
              <a:gd name="connsiteX1" fmla="*/ 0 w 5733588"/>
              <a:gd name="connsiteY1" fmla="*/ 748139 h 762653"/>
              <a:gd name="connsiteX2" fmla="*/ 2162626 w 5733588"/>
              <a:gd name="connsiteY2" fmla="*/ 675566 h 762653"/>
              <a:gd name="connsiteX3" fmla="*/ 2917370 w 5733588"/>
              <a:gd name="connsiteY3" fmla="*/ 167567 h 762653"/>
              <a:gd name="connsiteX4" fmla="*/ 5660570 w 5733588"/>
              <a:gd name="connsiteY4" fmla="*/ 211111 h 762653"/>
              <a:gd name="connsiteX0" fmla="*/ 101599 w 5742752"/>
              <a:gd name="connsiteY0" fmla="*/ 650255 h 734582"/>
              <a:gd name="connsiteX1" fmla="*/ 0 w 5742752"/>
              <a:gd name="connsiteY1" fmla="*/ 635741 h 734582"/>
              <a:gd name="connsiteX2" fmla="*/ 2162626 w 5742752"/>
              <a:gd name="connsiteY2" fmla="*/ 563168 h 734582"/>
              <a:gd name="connsiteX3" fmla="*/ 3265713 w 5742752"/>
              <a:gd name="connsiteY3" fmla="*/ 722826 h 734582"/>
              <a:gd name="connsiteX4" fmla="*/ 5660570 w 5742752"/>
              <a:gd name="connsiteY4" fmla="*/ 98713 h 734582"/>
              <a:gd name="connsiteX0" fmla="*/ 101599 w 5743939"/>
              <a:gd name="connsiteY0" fmla="*/ 653796 h 858213"/>
              <a:gd name="connsiteX1" fmla="*/ 0 w 5743939"/>
              <a:gd name="connsiteY1" fmla="*/ 639282 h 858213"/>
              <a:gd name="connsiteX2" fmla="*/ 1915883 w 5743939"/>
              <a:gd name="connsiteY2" fmla="*/ 842480 h 858213"/>
              <a:gd name="connsiteX3" fmla="*/ 3265713 w 5743939"/>
              <a:gd name="connsiteY3" fmla="*/ 726367 h 858213"/>
              <a:gd name="connsiteX4" fmla="*/ 5660570 w 5743939"/>
              <a:gd name="connsiteY4" fmla="*/ 102254 h 858213"/>
              <a:gd name="connsiteX0" fmla="*/ 101599 w 3834687"/>
              <a:gd name="connsiteY0" fmla="*/ 940508 h 1144925"/>
              <a:gd name="connsiteX1" fmla="*/ 0 w 3834687"/>
              <a:gd name="connsiteY1" fmla="*/ 925994 h 1144925"/>
              <a:gd name="connsiteX2" fmla="*/ 1915883 w 3834687"/>
              <a:gd name="connsiteY2" fmla="*/ 1129192 h 1144925"/>
              <a:gd name="connsiteX3" fmla="*/ 3265713 w 3834687"/>
              <a:gd name="connsiteY3" fmla="*/ 1013079 h 1144925"/>
              <a:gd name="connsiteX4" fmla="*/ 3614055 w 3834687"/>
              <a:gd name="connsiteY4" fmla="*/ 84166 h 1144925"/>
              <a:gd name="connsiteX0" fmla="*/ 101599 w 3829998"/>
              <a:gd name="connsiteY0" fmla="*/ 937557 h 1030847"/>
              <a:gd name="connsiteX1" fmla="*/ 0 w 3829998"/>
              <a:gd name="connsiteY1" fmla="*/ 923043 h 1030847"/>
              <a:gd name="connsiteX2" fmla="*/ 2075540 w 3829998"/>
              <a:gd name="connsiteY2" fmla="*/ 792412 h 1030847"/>
              <a:gd name="connsiteX3" fmla="*/ 3265713 w 3829998"/>
              <a:gd name="connsiteY3" fmla="*/ 1010128 h 1030847"/>
              <a:gd name="connsiteX4" fmla="*/ 3614055 w 3829998"/>
              <a:gd name="connsiteY4" fmla="*/ 81215 h 1030847"/>
              <a:gd name="connsiteX0" fmla="*/ 101599 w 3802447"/>
              <a:gd name="connsiteY0" fmla="*/ 1046442 h 1046442"/>
              <a:gd name="connsiteX1" fmla="*/ 0 w 3802447"/>
              <a:gd name="connsiteY1" fmla="*/ 1031928 h 1046442"/>
              <a:gd name="connsiteX2" fmla="*/ 2075540 w 3802447"/>
              <a:gd name="connsiteY2" fmla="*/ 901297 h 1046442"/>
              <a:gd name="connsiteX3" fmla="*/ 3106056 w 3802447"/>
              <a:gd name="connsiteY3" fmla="*/ 248156 h 1046442"/>
              <a:gd name="connsiteX4" fmla="*/ 3614055 w 3802447"/>
              <a:gd name="connsiteY4" fmla="*/ 190100 h 1046442"/>
              <a:gd name="connsiteX0" fmla="*/ 101599 w 3352649"/>
              <a:gd name="connsiteY0" fmla="*/ 993121 h 993121"/>
              <a:gd name="connsiteX1" fmla="*/ 0 w 3352649"/>
              <a:gd name="connsiteY1" fmla="*/ 978607 h 993121"/>
              <a:gd name="connsiteX2" fmla="*/ 2075540 w 3352649"/>
              <a:gd name="connsiteY2" fmla="*/ 847976 h 993121"/>
              <a:gd name="connsiteX3" fmla="*/ 3106056 w 3352649"/>
              <a:gd name="connsiteY3" fmla="*/ 194835 h 993121"/>
              <a:gd name="connsiteX4" fmla="*/ 3047998 w 3352649"/>
              <a:gd name="connsiteY4" fmla="*/ 209351 h 993121"/>
              <a:gd name="connsiteX0" fmla="*/ 101599 w 3388284"/>
              <a:gd name="connsiteY0" fmla="*/ 1001378 h 1055072"/>
              <a:gd name="connsiteX1" fmla="*/ 0 w 3388284"/>
              <a:gd name="connsiteY1" fmla="*/ 986864 h 1055072"/>
              <a:gd name="connsiteX2" fmla="*/ 1407883 w 3388284"/>
              <a:gd name="connsiteY2" fmla="*/ 1030404 h 1055072"/>
              <a:gd name="connsiteX3" fmla="*/ 3106056 w 3388284"/>
              <a:gd name="connsiteY3" fmla="*/ 203092 h 1055072"/>
              <a:gd name="connsiteX4" fmla="*/ 3047998 w 3388284"/>
              <a:gd name="connsiteY4" fmla="*/ 217608 h 1055072"/>
              <a:gd name="connsiteX0" fmla="*/ 101599 w 3106056"/>
              <a:gd name="connsiteY0" fmla="*/ 798286 h 851980"/>
              <a:gd name="connsiteX1" fmla="*/ 0 w 3106056"/>
              <a:gd name="connsiteY1" fmla="*/ 783772 h 851980"/>
              <a:gd name="connsiteX2" fmla="*/ 1407883 w 3106056"/>
              <a:gd name="connsiteY2" fmla="*/ 827312 h 851980"/>
              <a:gd name="connsiteX3" fmla="*/ 3106056 w 3106056"/>
              <a:gd name="connsiteY3" fmla="*/ 0 h 851980"/>
              <a:gd name="connsiteX0" fmla="*/ 101599 w 3106056"/>
              <a:gd name="connsiteY0" fmla="*/ 798286 h 851980"/>
              <a:gd name="connsiteX1" fmla="*/ 0 w 3106056"/>
              <a:gd name="connsiteY1" fmla="*/ 783772 h 851980"/>
              <a:gd name="connsiteX2" fmla="*/ 1407883 w 3106056"/>
              <a:gd name="connsiteY2" fmla="*/ 827312 h 851980"/>
              <a:gd name="connsiteX3" fmla="*/ 2565949 w 3106056"/>
              <a:gd name="connsiteY3" fmla="*/ 317465 h 851980"/>
              <a:gd name="connsiteX4" fmla="*/ 3106056 w 3106056"/>
              <a:gd name="connsiteY4" fmla="*/ 0 h 851980"/>
              <a:gd name="connsiteX0" fmla="*/ 101599 w 3106056"/>
              <a:gd name="connsiteY0" fmla="*/ 798286 h 851980"/>
              <a:gd name="connsiteX1" fmla="*/ 0 w 3106056"/>
              <a:gd name="connsiteY1" fmla="*/ 783772 h 851980"/>
              <a:gd name="connsiteX2" fmla="*/ 1407883 w 3106056"/>
              <a:gd name="connsiteY2" fmla="*/ 827312 h 851980"/>
              <a:gd name="connsiteX3" fmla="*/ 2275664 w 3106056"/>
              <a:gd name="connsiteY3" fmla="*/ 462608 h 851980"/>
              <a:gd name="connsiteX4" fmla="*/ 3106056 w 3106056"/>
              <a:gd name="connsiteY4" fmla="*/ 0 h 851980"/>
              <a:gd name="connsiteX0" fmla="*/ 101599 w 3106056"/>
              <a:gd name="connsiteY0" fmla="*/ 798286 h 851980"/>
              <a:gd name="connsiteX1" fmla="*/ 0 w 3106056"/>
              <a:gd name="connsiteY1" fmla="*/ 783772 h 851980"/>
              <a:gd name="connsiteX2" fmla="*/ 1407883 w 3106056"/>
              <a:gd name="connsiteY2" fmla="*/ 827312 h 851980"/>
              <a:gd name="connsiteX3" fmla="*/ 2435321 w 3106056"/>
              <a:gd name="connsiteY3" fmla="*/ 535179 h 851980"/>
              <a:gd name="connsiteX4" fmla="*/ 3106056 w 3106056"/>
              <a:gd name="connsiteY4" fmla="*/ 0 h 851980"/>
              <a:gd name="connsiteX0" fmla="*/ 101599 w 3106056"/>
              <a:gd name="connsiteY0" fmla="*/ 798286 h 849988"/>
              <a:gd name="connsiteX1" fmla="*/ 0 w 3106056"/>
              <a:gd name="connsiteY1" fmla="*/ 783772 h 849988"/>
              <a:gd name="connsiteX2" fmla="*/ 882292 w 3106056"/>
              <a:gd name="connsiteY2" fmla="*/ 825465 h 849988"/>
              <a:gd name="connsiteX3" fmla="*/ 1407883 w 3106056"/>
              <a:gd name="connsiteY3" fmla="*/ 827312 h 849988"/>
              <a:gd name="connsiteX4" fmla="*/ 2435321 w 3106056"/>
              <a:gd name="connsiteY4" fmla="*/ 535179 h 849988"/>
              <a:gd name="connsiteX5" fmla="*/ 3106056 w 3106056"/>
              <a:gd name="connsiteY5" fmla="*/ 0 h 849988"/>
              <a:gd name="connsiteX0" fmla="*/ 101599 w 3106056"/>
              <a:gd name="connsiteY0" fmla="*/ 798286 h 985445"/>
              <a:gd name="connsiteX1" fmla="*/ 0 w 3106056"/>
              <a:gd name="connsiteY1" fmla="*/ 783772 h 985445"/>
              <a:gd name="connsiteX2" fmla="*/ 853264 w 3106056"/>
              <a:gd name="connsiteY2" fmla="*/ 985122 h 985445"/>
              <a:gd name="connsiteX3" fmla="*/ 1407883 w 3106056"/>
              <a:gd name="connsiteY3" fmla="*/ 827312 h 985445"/>
              <a:gd name="connsiteX4" fmla="*/ 2435321 w 3106056"/>
              <a:gd name="connsiteY4" fmla="*/ 535179 h 985445"/>
              <a:gd name="connsiteX5" fmla="*/ 3106056 w 3106056"/>
              <a:gd name="connsiteY5" fmla="*/ 0 h 985445"/>
              <a:gd name="connsiteX0" fmla="*/ 101599 w 3106056"/>
              <a:gd name="connsiteY0" fmla="*/ 798286 h 840377"/>
              <a:gd name="connsiteX1" fmla="*/ 0 w 3106056"/>
              <a:gd name="connsiteY1" fmla="*/ 783772 h 840377"/>
              <a:gd name="connsiteX2" fmla="*/ 780692 w 3106056"/>
              <a:gd name="connsiteY2" fmla="*/ 767408 h 840377"/>
              <a:gd name="connsiteX3" fmla="*/ 1407883 w 3106056"/>
              <a:gd name="connsiteY3" fmla="*/ 827312 h 840377"/>
              <a:gd name="connsiteX4" fmla="*/ 2435321 w 3106056"/>
              <a:gd name="connsiteY4" fmla="*/ 535179 h 840377"/>
              <a:gd name="connsiteX5" fmla="*/ 3106056 w 3106056"/>
              <a:gd name="connsiteY5" fmla="*/ 0 h 840377"/>
              <a:gd name="connsiteX0" fmla="*/ 101599 w 3106056"/>
              <a:gd name="connsiteY0" fmla="*/ 798286 h 840377"/>
              <a:gd name="connsiteX1" fmla="*/ 0 w 3106056"/>
              <a:gd name="connsiteY1" fmla="*/ 783772 h 840377"/>
              <a:gd name="connsiteX2" fmla="*/ 780692 w 3106056"/>
              <a:gd name="connsiteY2" fmla="*/ 767408 h 840377"/>
              <a:gd name="connsiteX3" fmla="*/ 1407883 w 3106056"/>
              <a:gd name="connsiteY3" fmla="*/ 827312 h 840377"/>
              <a:gd name="connsiteX4" fmla="*/ 2435321 w 3106056"/>
              <a:gd name="connsiteY4" fmla="*/ 535179 h 840377"/>
              <a:gd name="connsiteX5" fmla="*/ 3106056 w 3106056"/>
              <a:gd name="connsiteY5" fmla="*/ 0 h 840377"/>
              <a:gd name="connsiteX0" fmla="*/ 43542 w 3047999"/>
              <a:gd name="connsiteY0" fmla="*/ 798286 h 840377"/>
              <a:gd name="connsiteX1" fmla="*/ 0 w 3047999"/>
              <a:gd name="connsiteY1" fmla="*/ 406401 h 840377"/>
              <a:gd name="connsiteX2" fmla="*/ 722635 w 3047999"/>
              <a:gd name="connsiteY2" fmla="*/ 767408 h 840377"/>
              <a:gd name="connsiteX3" fmla="*/ 1349826 w 3047999"/>
              <a:gd name="connsiteY3" fmla="*/ 827312 h 840377"/>
              <a:gd name="connsiteX4" fmla="*/ 2377264 w 3047999"/>
              <a:gd name="connsiteY4" fmla="*/ 535179 h 840377"/>
              <a:gd name="connsiteX5" fmla="*/ 3047999 w 3047999"/>
              <a:gd name="connsiteY5" fmla="*/ 0 h 840377"/>
              <a:gd name="connsiteX0" fmla="*/ 0 w 3004457"/>
              <a:gd name="connsiteY0" fmla="*/ 798286 h 840377"/>
              <a:gd name="connsiteX1" fmla="*/ 391886 w 3004457"/>
              <a:gd name="connsiteY1" fmla="*/ 566058 h 840377"/>
              <a:gd name="connsiteX2" fmla="*/ 679093 w 3004457"/>
              <a:gd name="connsiteY2" fmla="*/ 767408 h 840377"/>
              <a:gd name="connsiteX3" fmla="*/ 1306284 w 3004457"/>
              <a:gd name="connsiteY3" fmla="*/ 827312 h 840377"/>
              <a:gd name="connsiteX4" fmla="*/ 2333722 w 3004457"/>
              <a:gd name="connsiteY4" fmla="*/ 535179 h 840377"/>
              <a:gd name="connsiteX5" fmla="*/ 3004457 w 3004457"/>
              <a:gd name="connsiteY5" fmla="*/ 0 h 840377"/>
              <a:gd name="connsiteX0" fmla="*/ 0 w 2902857"/>
              <a:gd name="connsiteY0" fmla="*/ 391886 h 840377"/>
              <a:gd name="connsiteX1" fmla="*/ 290286 w 2902857"/>
              <a:gd name="connsiteY1" fmla="*/ 566058 h 840377"/>
              <a:gd name="connsiteX2" fmla="*/ 577493 w 2902857"/>
              <a:gd name="connsiteY2" fmla="*/ 767408 h 840377"/>
              <a:gd name="connsiteX3" fmla="*/ 1204684 w 2902857"/>
              <a:gd name="connsiteY3" fmla="*/ 827312 h 840377"/>
              <a:gd name="connsiteX4" fmla="*/ 2232122 w 2902857"/>
              <a:gd name="connsiteY4" fmla="*/ 535179 h 840377"/>
              <a:gd name="connsiteX5" fmla="*/ 2902857 w 2902857"/>
              <a:gd name="connsiteY5" fmla="*/ 0 h 840377"/>
              <a:gd name="connsiteX0" fmla="*/ 0 w 2902857"/>
              <a:gd name="connsiteY0" fmla="*/ 391886 h 827412"/>
              <a:gd name="connsiteX1" fmla="*/ 290286 w 2902857"/>
              <a:gd name="connsiteY1" fmla="*/ 566058 h 827412"/>
              <a:gd name="connsiteX2" fmla="*/ 1204684 w 2902857"/>
              <a:gd name="connsiteY2" fmla="*/ 827312 h 827412"/>
              <a:gd name="connsiteX3" fmla="*/ 2232122 w 2902857"/>
              <a:gd name="connsiteY3" fmla="*/ 535179 h 827412"/>
              <a:gd name="connsiteX4" fmla="*/ 2902857 w 2902857"/>
              <a:gd name="connsiteY4" fmla="*/ 0 h 827412"/>
              <a:gd name="connsiteX0" fmla="*/ 0 w 2902857"/>
              <a:gd name="connsiteY0" fmla="*/ 391886 h 827554"/>
              <a:gd name="connsiteX1" fmla="*/ 566057 w 2902857"/>
              <a:gd name="connsiteY1" fmla="*/ 682173 h 827554"/>
              <a:gd name="connsiteX2" fmla="*/ 1204684 w 2902857"/>
              <a:gd name="connsiteY2" fmla="*/ 827312 h 827554"/>
              <a:gd name="connsiteX3" fmla="*/ 2232122 w 2902857"/>
              <a:gd name="connsiteY3" fmla="*/ 535179 h 827554"/>
              <a:gd name="connsiteX4" fmla="*/ 2902857 w 2902857"/>
              <a:gd name="connsiteY4" fmla="*/ 0 h 827554"/>
              <a:gd name="connsiteX0" fmla="*/ 0 w 2902857"/>
              <a:gd name="connsiteY0" fmla="*/ 391886 h 885512"/>
              <a:gd name="connsiteX1" fmla="*/ 566057 w 2902857"/>
              <a:gd name="connsiteY1" fmla="*/ 682173 h 885512"/>
              <a:gd name="connsiteX2" fmla="*/ 1364342 w 2902857"/>
              <a:gd name="connsiteY2" fmla="*/ 885370 h 885512"/>
              <a:gd name="connsiteX3" fmla="*/ 2232122 w 2902857"/>
              <a:gd name="connsiteY3" fmla="*/ 535179 h 885512"/>
              <a:gd name="connsiteX4" fmla="*/ 2902857 w 2902857"/>
              <a:gd name="connsiteY4" fmla="*/ 0 h 88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857" h="885512">
                <a:moveTo>
                  <a:pt x="0" y="391886"/>
                </a:moveTo>
                <a:lnTo>
                  <a:pt x="566057" y="682173"/>
                </a:lnTo>
                <a:cubicBezTo>
                  <a:pt x="766838" y="754744"/>
                  <a:pt x="1040703" y="890516"/>
                  <a:pt x="1364342" y="885370"/>
                </a:cubicBezTo>
                <a:cubicBezTo>
                  <a:pt x="1792000" y="807652"/>
                  <a:pt x="1949093" y="673064"/>
                  <a:pt x="2232122" y="535179"/>
                </a:cubicBezTo>
                <a:cubicBezTo>
                  <a:pt x="2515151" y="397294"/>
                  <a:pt x="2812839" y="52911"/>
                  <a:pt x="2902857" y="0"/>
                </a:cubicBezTo>
              </a:path>
            </a:pathLst>
          </a:custGeom>
          <a:noFill/>
          <a:ln w="57150">
            <a:solidFill>
              <a:srgbClr val="FF000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4" name="Picture 6" descr="E:\work\video_coseg_data\MS\salta\1049.jpg"/>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971800" y="2717800"/>
            <a:ext cx="21336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E:\work\video_coseg_data\MS\salta\1103.jpg"/>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867400" y="2133600"/>
            <a:ext cx="2133600" cy="1600200"/>
          </a:xfrm>
          <a:prstGeom prst="rect">
            <a:avLst/>
          </a:prstGeom>
          <a:noFill/>
          <a:extLst>
            <a:ext uri="{909E8E84-426E-40DD-AFC4-6F175D3DCCD1}">
              <a14:hiddenFill xmlns:a14="http://schemas.microsoft.com/office/drawing/2010/main">
                <a:solidFill>
                  <a:srgbClr val="FFFFFF"/>
                </a:solidFill>
              </a14:hiddenFill>
            </a:ext>
          </a:extLst>
        </p:spPr>
      </p:pic>
      <p:sp>
        <p:nvSpPr>
          <p:cNvPr id="49" name="Oval 48"/>
          <p:cNvSpPr/>
          <p:nvPr/>
        </p:nvSpPr>
        <p:spPr>
          <a:xfrm rot="3598745">
            <a:off x="6756713" y="2585013"/>
            <a:ext cx="320623" cy="248342"/>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rot="3598745">
            <a:off x="3841980" y="2991215"/>
            <a:ext cx="352772" cy="304399"/>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flipV="1">
            <a:off x="4175616" y="1752600"/>
            <a:ext cx="2758584" cy="1219200"/>
          </a:xfrm>
          <a:custGeom>
            <a:avLst/>
            <a:gdLst>
              <a:gd name="connsiteX0" fmla="*/ 0 w 2826931"/>
              <a:gd name="connsiteY0" fmla="*/ 2235200 h 2931886"/>
              <a:gd name="connsiteX1" fmla="*/ 1233714 w 2826931"/>
              <a:gd name="connsiteY1" fmla="*/ 0 h 2931886"/>
              <a:gd name="connsiteX2" fmla="*/ 1233714 w 2826931"/>
              <a:gd name="connsiteY2" fmla="*/ 0 h 2931886"/>
              <a:gd name="connsiteX3" fmla="*/ 2815771 w 2826931"/>
              <a:gd name="connsiteY3" fmla="*/ 1640114 h 2931886"/>
              <a:gd name="connsiteX4" fmla="*/ 1814285 w 2826931"/>
              <a:gd name="connsiteY4" fmla="*/ 2931886 h 2931886"/>
              <a:gd name="connsiteX0" fmla="*/ 0 w 2826931"/>
              <a:gd name="connsiteY0" fmla="*/ 2235200 h 2931886"/>
              <a:gd name="connsiteX1" fmla="*/ 1233714 w 2826931"/>
              <a:gd name="connsiteY1" fmla="*/ 0 h 2931886"/>
              <a:gd name="connsiteX2" fmla="*/ 2815771 w 2826931"/>
              <a:gd name="connsiteY2" fmla="*/ 1640114 h 2931886"/>
              <a:gd name="connsiteX3" fmla="*/ 1814285 w 2826931"/>
              <a:gd name="connsiteY3" fmla="*/ 2931886 h 2931886"/>
              <a:gd name="connsiteX0" fmla="*/ 0 w 2826931"/>
              <a:gd name="connsiteY0" fmla="*/ 595086 h 1291772"/>
              <a:gd name="connsiteX1" fmla="*/ 2815771 w 2826931"/>
              <a:gd name="connsiteY1" fmla="*/ 0 h 1291772"/>
              <a:gd name="connsiteX2" fmla="*/ 1814285 w 2826931"/>
              <a:gd name="connsiteY2" fmla="*/ 1291772 h 1291772"/>
              <a:gd name="connsiteX0" fmla="*/ 0 w 2826931"/>
              <a:gd name="connsiteY0" fmla="*/ 595086 h 1291772"/>
              <a:gd name="connsiteX1" fmla="*/ 2148114 w 2826931"/>
              <a:gd name="connsiteY1" fmla="*/ 159657 h 1291772"/>
              <a:gd name="connsiteX2" fmla="*/ 2815771 w 2826931"/>
              <a:gd name="connsiteY2" fmla="*/ 0 h 1291772"/>
              <a:gd name="connsiteX3" fmla="*/ 1814285 w 2826931"/>
              <a:gd name="connsiteY3" fmla="*/ 1291772 h 1291772"/>
              <a:gd name="connsiteX0" fmla="*/ 0 w 2826931"/>
              <a:gd name="connsiteY0" fmla="*/ 687398 h 1384084"/>
              <a:gd name="connsiteX1" fmla="*/ 2148114 w 2826931"/>
              <a:gd name="connsiteY1" fmla="*/ 251969 h 1384084"/>
              <a:gd name="connsiteX2" fmla="*/ 2815771 w 2826931"/>
              <a:gd name="connsiteY2" fmla="*/ 92312 h 1384084"/>
              <a:gd name="connsiteX3" fmla="*/ 1814285 w 2826931"/>
              <a:gd name="connsiteY3" fmla="*/ 1384084 h 1384084"/>
              <a:gd name="connsiteX0" fmla="*/ 0 w 2846755"/>
              <a:gd name="connsiteY0" fmla="*/ 669075 h 1365761"/>
              <a:gd name="connsiteX1" fmla="*/ 740229 w 2846755"/>
              <a:gd name="connsiteY1" fmla="*/ 465875 h 1365761"/>
              <a:gd name="connsiteX2" fmla="*/ 2815771 w 2846755"/>
              <a:gd name="connsiteY2" fmla="*/ 73989 h 1365761"/>
              <a:gd name="connsiteX3" fmla="*/ 1814285 w 2846755"/>
              <a:gd name="connsiteY3" fmla="*/ 1365761 h 1365761"/>
              <a:gd name="connsiteX0" fmla="*/ 207246 w 3097892"/>
              <a:gd name="connsiteY0" fmla="*/ 627420 h 1324106"/>
              <a:gd name="connsiteX1" fmla="*/ 105647 w 3097892"/>
              <a:gd name="connsiteY1" fmla="*/ 612906 h 1324106"/>
              <a:gd name="connsiteX2" fmla="*/ 3023017 w 3097892"/>
              <a:gd name="connsiteY2" fmla="*/ 32334 h 1324106"/>
              <a:gd name="connsiteX3" fmla="*/ 2021531 w 3097892"/>
              <a:gd name="connsiteY3" fmla="*/ 1324106 h 1324106"/>
              <a:gd name="connsiteX0" fmla="*/ 101599 w 3942088"/>
              <a:gd name="connsiteY0" fmla="*/ 597518 h 1294204"/>
              <a:gd name="connsiteX1" fmla="*/ 0 w 3942088"/>
              <a:gd name="connsiteY1" fmla="*/ 583004 h 1294204"/>
              <a:gd name="connsiteX2" fmla="*/ 3817255 w 3942088"/>
              <a:gd name="connsiteY2" fmla="*/ 960374 h 1294204"/>
              <a:gd name="connsiteX3" fmla="*/ 2917370 w 3942088"/>
              <a:gd name="connsiteY3" fmla="*/ 2432 h 1294204"/>
              <a:gd name="connsiteX4" fmla="*/ 1915884 w 3942088"/>
              <a:gd name="connsiteY4" fmla="*/ 1294204 h 1294204"/>
              <a:gd name="connsiteX0" fmla="*/ 101599 w 5727818"/>
              <a:gd name="connsiteY0" fmla="*/ 785265 h 1159422"/>
              <a:gd name="connsiteX1" fmla="*/ 0 w 5727818"/>
              <a:gd name="connsiteY1" fmla="*/ 770751 h 1159422"/>
              <a:gd name="connsiteX2" fmla="*/ 3817255 w 5727818"/>
              <a:gd name="connsiteY2" fmla="*/ 1148121 h 1159422"/>
              <a:gd name="connsiteX3" fmla="*/ 2917370 w 5727818"/>
              <a:gd name="connsiteY3" fmla="*/ 190179 h 1159422"/>
              <a:gd name="connsiteX4" fmla="*/ 5660570 w 5727818"/>
              <a:gd name="connsiteY4" fmla="*/ 233723 h 1159422"/>
              <a:gd name="connsiteX0" fmla="*/ 101599 w 5733588"/>
              <a:gd name="connsiteY0" fmla="*/ 762653 h 762653"/>
              <a:gd name="connsiteX1" fmla="*/ 0 w 5733588"/>
              <a:gd name="connsiteY1" fmla="*/ 748139 h 762653"/>
              <a:gd name="connsiteX2" fmla="*/ 2162626 w 5733588"/>
              <a:gd name="connsiteY2" fmla="*/ 675566 h 762653"/>
              <a:gd name="connsiteX3" fmla="*/ 2917370 w 5733588"/>
              <a:gd name="connsiteY3" fmla="*/ 167567 h 762653"/>
              <a:gd name="connsiteX4" fmla="*/ 5660570 w 5733588"/>
              <a:gd name="connsiteY4" fmla="*/ 211111 h 762653"/>
              <a:gd name="connsiteX0" fmla="*/ 101599 w 5742752"/>
              <a:gd name="connsiteY0" fmla="*/ 650255 h 734582"/>
              <a:gd name="connsiteX1" fmla="*/ 0 w 5742752"/>
              <a:gd name="connsiteY1" fmla="*/ 635741 h 734582"/>
              <a:gd name="connsiteX2" fmla="*/ 2162626 w 5742752"/>
              <a:gd name="connsiteY2" fmla="*/ 563168 h 734582"/>
              <a:gd name="connsiteX3" fmla="*/ 3265713 w 5742752"/>
              <a:gd name="connsiteY3" fmla="*/ 722826 h 734582"/>
              <a:gd name="connsiteX4" fmla="*/ 5660570 w 5742752"/>
              <a:gd name="connsiteY4" fmla="*/ 98713 h 734582"/>
              <a:gd name="connsiteX0" fmla="*/ 101599 w 5743939"/>
              <a:gd name="connsiteY0" fmla="*/ 653796 h 858213"/>
              <a:gd name="connsiteX1" fmla="*/ 0 w 5743939"/>
              <a:gd name="connsiteY1" fmla="*/ 639282 h 858213"/>
              <a:gd name="connsiteX2" fmla="*/ 1915883 w 5743939"/>
              <a:gd name="connsiteY2" fmla="*/ 842480 h 858213"/>
              <a:gd name="connsiteX3" fmla="*/ 3265713 w 5743939"/>
              <a:gd name="connsiteY3" fmla="*/ 726367 h 858213"/>
              <a:gd name="connsiteX4" fmla="*/ 5660570 w 5743939"/>
              <a:gd name="connsiteY4" fmla="*/ 102254 h 858213"/>
              <a:gd name="connsiteX0" fmla="*/ 101599 w 3834687"/>
              <a:gd name="connsiteY0" fmla="*/ 940508 h 1144925"/>
              <a:gd name="connsiteX1" fmla="*/ 0 w 3834687"/>
              <a:gd name="connsiteY1" fmla="*/ 925994 h 1144925"/>
              <a:gd name="connsiteX2" fmla="*/ 1915883 w 3834687"/>
              <a:gd name="connsiteY2" fmla="*/ 1129192 h 1144925"/>
              <a:gd name="connsiteX3" fmla="*/ 3265713 w 3834687"/>
              <a:gd name="connsiteY3" fmla="*/ 1013079 h 1144925"/>
              <a:gd name="connsiteX4" fmla="*/ 3614055 w 3834687"/>
              <a:gd name="connsiteY4" fmla="*/ 84166 h 1144925"/>
              <a:gd name="connsiteX0" fmla="*/ 101599 w 3829998"/>
              <a:gd name="connsiteY0" fmla="*/ 937557 h 1030847"/>
              <a:gd name="connsiteX1" fmla="*/ 0 w 3829998"/>
              <a:gd name="connsiteY1" fmla="*/ 923043 h 1030847"/>
              <a:gd name="connsiteX2" fmla="*/ 2075540 w 3829998"/>
              <a:gd name="connsiteY2" fmla="*/ 792412 h 1030847"/>
              <a:gd name="connsiteX3" fmla="*/ 3265713 w 3829998"/>
              <a:gd name="connsiteY3" fmla="*/ 1010128 h 1030847"/>
              <a:gd name="connsiteX4" fmla="*/ 3614055 w 3829998"/>
              <a:gd name="connsiteY4" fmla="*/ 81215 h 1030847"/>
              <a:gd name="connsiteX0" fmla="*/ 101599 w 3802447"/>
              <a:gd name="connsiteY0" fmla="*/ 1046442 h 1046442"/>
              <a:gd name="connsiteX1" fmla="*/ 0 w 3802447"/>
              <a:gd name="connsiteY1" fmla="*/ 1031928 h 1046442"/>
              <a:gd name="connsiteX2" fmla="*/ 2075540 w 3802447"/>
              <a:gd name="connsiteY2" fmla="*/ 901297 h 1046442"/>
              <a:gd name="connsiteX3" fmla="*/ 3106056 w 3802447"/>
              <a:gd name="connsiteY3" fmla="*/ 248156 h 1046442"/>
              <a:gd name="connsiteX4" fmla="*/ 3614055 w 3802447"/>
              <a:gd name="connsiteY4" fmla="*/ 190100 h 1046442"/>
              <a:gd name="connsiteX0" fmla="*/ 101599 w 3352649"/>
              <a:gd name="connsiteY0" fmla="*/ 993121 h 993121"/>
              <a:gd name="connsiteX1" fmla="*/ 0 w 3352649"/>
              <a:gd name="connsiteY1" fmla="*/ 978607 h 993121"/>
              <a:gd name="connsiteX2" fmla="*/ 2075540 w 3352649"/>
              <a:gd name="connsiteY2" fmla="*/ 847976 h 993121"/>
              <a:gd name="connsiteX3" fmla="*/ 3106056 w 3352649"/>
              <a:gd name="connsiteY3" fmla="*/ 194835 h 993121"/>
              <a:gd name="connsiteX4" fmla="*/ 3047998 w 3352649"/>
              <a:gd name="connsiteY4" fmla="*/ 209351 h 993121"/>
              <a:gd name="connsiteX0" fmla="*/ 101599 w 3388284"/>
              <a:gd name="connsiteY0" fmla="*/ 1001378 h 1055072"/>
              <a:gd name="connsiteX1" fmla="*/ 0 w 3388284"/>
              <a:gd name="connsiteY1" fmla="*/ 986864 h 1055072"/>
              <a:gd name="connsiteX2" fmla="*/ 1407883 w 3388284"/>
              <a:gd name="connsiteY2" fmla="*/ 1030404 h 1055072"/>
              <a:gd name="connsiteX3" fmla="*/ 3106056 w 3388284"/>
              <a:gd name="connsiteY3" fmla="*/ 203092 h 1055072"/>
              <a:gd name="connsiteX4" fmla="*/ 3047998 w 3388284"/>
              <a:gd name="connsiteY4" fmla="*/ 217608 h 1055072"/>
              <a:gd name="connsiteX0" fmla="*/ 101599 w 3106056"/>
              <a:gd name="connsiteY0" fmla="*/ 798286 h 851980"/>
              <a:gd name="connsiteX1" fmla="*/ 0 w 3106056"/>
              <a:gd name="connsiteY1" fmla="*/ 783772 h 851980"/>
              <a:gd name="connsiteX2" fmla="*/ 1407883 w 3106056"/>
              <a:gd name="connsiteY2" fmla="*/ 827312 h 851980"/>
              <a:gd name="connsiteX3" fmla="*/ 3106056 w 3106056"/>
              <a:gd name="connsiteY3" fmla="*/ 0 h 851980"/>
              <a:gd name="connsiteX0" fmla="*/ 101599 w 3106056"/>
              <a:gd name="connsiteY0" fmla="*/ 798286 h 851980"/>
              <a:gd name="connsiteX1" fmla="*/ 0 w 3106056"/>
              <a:gd name="connsiteY1" fmla="*/ 783772 h 851980"/>
              <a:gd name="connsiteX2" fmla="*/ 1407883 w 3106056"/>
              <a:gd name="connsiteY2" fmla="*/ 827312 h 851980"/>
              <a:gd name="connsiteX3" fmla="*/ 2565949 w 3106056"/>
              <a:gd name="connsiteY3" fmla="*/ 317465 h 851980"/>
              <a:gd name="connsiteX4" fmla="*/ 3106056 w 3106056"/>
              <a:gd name="connsiteY4" fmla="*/ 0 h 851980"/>
              <a:gd name="connsiteX0" fmla="*/ 101599 w 3106056"/>
              <a:gd name="connsiteY0" fmla="*/ 798286 h 851980"/>
              <a:gd name="connsiteX1" fmla="*/ 0 w 3106056"/>
              <a:gd name="connsiteY1" fmla="*/ 783772 h 851980"/>
              <a:gd name="connsiteX2" fmla="*/ 1407883 w 3106056"/>
              <a:gd name="connsiteY2" fmla="*/ 827312 h 851980"/>
              <a:gd name="connsiteX3" fmla="*/ 2275664 w 3106056"/>
              <a:gd name="connsiteY3" fmla="*/ 462608 h 851980"/>
              <a:gd name="connsiteX4" fmla="*/ 3106056 w 3106056"/>
              <a:gd name="connsiteY4" fmla="*/ 0 h 851980"/>
              <a:gd name="connsiteX0" fmla="*/ 101599 w 3106056"/>
              <a:gd name="connsiteY0" fmla="*/ 798286 h 851980"/>
              <a:gd name="connsiteX1" fmla="*/ 0 w 3106056"/>
              <a:gd name="connsiteY1" fmla="*/ 783772 h 851980"/>
              <a:gd name="connsiteX2" fmla="*/ 1407883 w 3106056"/>
              <a:gd name="connsiteY2" fmla="*/ 827312 h 851980"/>
              <a:gd name="connsiteX3" fmla="*/ 2435321 w 3106056"/>
              <a:gd name="connsiteY3" fmla="*/ 535179 h 851980"/>
              <a:gd name="connsiteX4" fmla="*/ 3106056 w 3106056"/>
              <a:gd name="connsiteY4" fmla="*/ 0 h 851980"/>
              <a:gd name="connsiteX0" fmla="*/ 101599 w 3106056"/>
              <a:gd name="connsiteY0" fmla="*/ 798286 h 849988"/>
              <a:gd name="connsiteX1" fmla="*/ 0 w 3106056"/>
              <a:gd name="connsiteY1" fmla="*/ 783772 h 849988"/>
              <a:gd name="connsiteX2" fmla="*/ 882292 w 3106056"/>
              <a:gd name="connsiteY2" fmla="*/ 825465 h 849988"/>
              <a:gd name="connsiteX3" fmla="*/ 1407883 w 3106056"/>
              <a:gd name="connsiteY3" fmla="*/ 827312 h 849988"/>
              <a:gd name="connsiteX4" fmla="*/ 2435321 w 3106056"/>
              <a:gd name="connsiteY4" fmla="*/ 535179 h 849988"/>
              <a:gd name="connsiteX5" fmla="*/ 3106056 w 3106056"/>
              <a:gd name="connsiteY5" fmla="*/ 0 h 849988"/>
              <a:gd name="connsiteX0" fmla="*/ 101599 w 3106056"/>
              <a:gd name="connsiteY0" fmla="*/ 798286 h 985445"/>
              <a:gd name="connsiteX1" fmla="*/ 0 w 3106056"/>
              <a:gd name="connsiteY1" fmla="*/ 783772 h 985445"/>
              <a:gd name="connsiteX2" fmla="*/ 853264 w 3106056"/>
              <a:gd name="connsiteY2" fmla="*/ 985122 h 985445"/>
              <a:gd name="connsiteX3" fmla="*/ 1407883 w 3106056"/>
              <a:gd name="connsiteY3" fmla="*/ 827312 h 985445"/>
              <a:gd name="connsiteX4" fmla="*/ 2435321 w 3106056"/>
              <a:gd name="connsiteY4" fmla="*/ 535179 h 985445"/>
              <a:gd name="connsiteX5" fmla="*/ 3106056 w 3106056"/>
              <a:gd name="connsiteY5" fmla="*/ 0 h 985445"/>
              <a:gd name="connsiteX0" fmla="*/ 101599 w 3106056"/>
              <a:gd name="connsiteY0" fmla="*/ 798286 h 840377"/>
              <a:gd name="connsiteX1" fmla="*/ 0 w 3106056"/>
              <a:gd name="connsiteY1" fmla="*/ 783772 h 840377"/>
              <a:gd name="connsiteX2" fmla="*/ 780692 w 3106056"/>
              <a:gd name="connsiteY2" fmla="*/ 767408 h 840377"/>
              <a:gd name="connsiteX3" fmla="*/ 1407883 w 3106056"/>
              <a:gd name="connsiteY3" fmla="*/ 827312 h 840377"/>
              <a:gd name="connsiteX4" fmla="*/ 2435321 w 3106056"/>
              <a:gd name="connsiteY4" fmla="*/ 535179 h 840377"/>
              <a:gd name="connsiteX5" fmla="*/ 3106056 w 3106056"/>
              <a:gd name="connsiteY5" fmla="*/ 0 h 840377"/>
              <a:gd name="connsiteX0" fmla="*/ 101599 w 3106056"/>
              <a:gd name="connsiteY0" fmla="*/ 798286 h 840377"/>
              <a:gd name="connsiteX1" fmla="*/ 0 w 3106056"/>
              <a:gd name="connsiteY1" fmla="*/ 783772 h 840377"/>
              <a:gd name="connsiteX2" fmla="*/ 780692 w 3106056"/>
              <a:gd name="connsiteY2" fmla="*/ 767408 h 840377"/>
              <a:gd name="connsiteX3" fmla="*/ 1407883 w 3106056"/>
              <a:gd name="connsiteY3" fmla="*/ 827312 h 840377"/>
              <a:gd name="connsiteX4" fmla="*/ 2435321 w 3106056"/>
              <a:gd name="connsiteY4" fmla="*/ 535179 h 840377"/>
              <a:gd name="connsiteX5" fmla="*/ 3106056 w 3106056"/>
              <a:gd name="connsiteY5" fmla="*/ 0 h 840377"/>
              <a:gd name="connsiteX0" fmla="*/ 43542 w 3047999"/>
              <a:gd name="connsiteY0" fmla="*/ 798286 h 840377"/>
              <a:gd name="connsiteX1" fmla="*/ 0 w 3047999"/>
              <a:gd name="connsiteY1" fmla="*/ 406401 h 840377"/>
              <a:gd name="connsiteX2" fmla="*/ 722635 w 3047999"/>
              <a:gd name="connsiteY2" fmla="*/ 767408 h 840377"/>
              <a:gd name="connsiteX3" fmla="*/ 1349826 w 3047999"/>
              <a:gd name="connsiteY3" fmla="*/ 827312 h 840377"/>
              <a:gd name="connsiteX4" fmla="*/ 2377264 w 3047999"/>
              <a:gd name="connsiteY4" fmla="*/ 535179 h 840377"/>
              <a:gd name="connsiteX5" fmla="*/ 3047999 w 3047999"/>
              <a:gd name="connsiteY5" fmla="*/ 0 h 840377"/>
              <a:gd name="connsiteX0" fmla="*/ 0 w 3004457"/>
              <a:gd name="connsiteY0" fmla="*/ 798286 h 840377"/>
              <a:gd name="connsiteX1" fmla="*/ 391886 w 3004457"/>
              <a:gd name="connsiteY1" fmla="*/ 566058 h 840377"/>
              <a:gd name="connsiteX2" fmla="*/ 679093 w 3004457"/>
              <a:gd name="connsiteY2" fmla="*/ 767408 h 840377"/>
              <a:gd name="connsiteX3" fmla="*/ 1306284 w 3004457"/>
              <a:gd name="connsiteY3" fmla="*/ 827312 h 840377"/>
              <a:gd name="connsiteX4" fmla="*/ 2333722 w 3004457"/>
              <a:gd name="connsiteY4" fmla="*/ 535179 h 840377"/>
              <a:gd name="connsiteX5" fmla="*/ 3004457 w 3004457"/>
              <a:gd name="connsiteY5" fmla="*/ 0 h 840377"/>
              <a:gd name="connsiteX0" fmla="*/ 0 w 2902857"/>
              <a:gd name="connsiteY0" fmla="*/ 391886 h 840377"/>
              <a:gd name="connsiteX1" fmla="*/ 290286 w 2902857"/>
              <a:gd name="connsiteY1" fmla="*/ 566058 h 840377"/>
              <a:gd name="connsiteX2" fmla="*/ 577493 w 2902857"/>
              <a:gd name="connsiteY2" fmla="*/ 767408 h 840377"/>
              <a:gd name="connsiteX3" fmla="*/ 1204684 w 2902857"/>
              <a:gd name="connsiteY3" fmla="*/ 827312 h 840377"/>
              <a:gd name="connsiteX4" fmla="*/ 2232122 w 2902857"/>
              <a:gd name="connsiteY4" fmla="*/ 535179 h 840377"/>
              <a:gd name="connsiteX5" fmla="*/ 2902857 w 2902857"/>
              <a:gd name="connsiteY5" fmla="*/ 0 h 840377"/>
              <a:gd name="connsiteX0" fmla="*/ 0 w 2902857"/>
              <a:gd name="connsiteY0" fmla="*/ 391886 h 827412"/>
              <a:gd name="connsiteX1" fmla="*/ 290286 w 2902857"/>
              <a:gd name="connsiteY1" fmla="*/ 566058 h 827412"/>
              <a:gd name="connsiteX2" fmla="*/ 1204684 w 2902857"/>
              <a:gd name="connsiteY2" fmla="*/ 827312 h 827412"/>
              <a:gd name="connsiteX3" fmla="*/ 2232122 w 2902857"/>
              <a:gd name="connsiteY3" fmla="*/ 535179 h 827412"/>
              <a:gd name="connsiteX4" fmla="*/ 2902857 w 2902857"/>
              <a:gd name="connsiteY4" fmla="*/ 0 h 827412"/>
              <a:gd name="connsiteX0" fmla="*/ 0 w 2902857"/>
              <a:gd name="connsiteY0" fmla="*/ 391886 h 827554"/>
              <a:gd name="connsiteX1" fmla="*/ 566057 w 2902857"/>
              <a:gd name="connsiteY1" fmla="*/ 682173 h 827554"/>
              <a:gd name="connsiteX2" fmla="*/ 1204684 w 2902857"/>
              <a:gd name="connsiteY2" fmla="*/ 827312 h 827554"/>
              <a:gd name="connsiteX3" fmla="*/ 2232122 w 2902857"/>
              <a:gd name="connsiteY3" fmla="*/ 535179 h 827554"/>
              <a:gd name="connsiteX4" fmla="*/ 2902857 w 2902857"/>
              <a:gd name="connsiteY4" fmla="*/ 0 h 827554"/>
              <a:gd name="connsiteX0" fmla="*/ 0 w 2902857"/>
              <a:gd name="connsiteY0" fmla="*/ 391886 h 885512"/>
              <a:gd name="connsiteX1" fmla="*/ 566057 w 2902857"/>
              <a:gd name="connsiteY1" fmla="*/ 682173 h 885512"/>
              <a:gd name="connsiteX2" fmla="*/ 1364342 w 2902857"/>
              <a:gd name="connsiteY2" fmla="*/ 885370 h 885512"/>
              <a:gd name="connsiteX3" fmla="*/ 2232122 w 2902857"/>
              <a:gd name="connsiteY3" fmla="*/ 535179 h 885512"/>
              <a:gd name="connsiteX4" fmla="*/ 2902857 w 2902857"/>
              <a:gd name="connsiteY4" fmla="*/ 0 h 885512"/>
              <a:gd name="connsiteX0" fmla="*/ 0 w 2902857"/>
              <a:gd name="connsiteY0" fmla="*/ 391886 h 1511299"/>
              <a:gd name="connsiteX1" fmla="*/ 566057 w 2902857"/>
              <a:gd name="connsiteY1" fmla="*/ 682173 h 1511299"/>
              <a:gd name="connsiteX2" fmla="*/ 1406785 w 2902857"/>
              <a:gd name="connsiteY2" fmla="*/ 1511274 h 1511299"/>
              <a:gd name="connsiteX3" fmla="*/ 2232122 w 2902857"/>
              <a:gd name="connsiteY3" fmla="*/ 535179 h 1511299"/>
              <a:gd name="connsiteX4" fmla="*/ 2902857 w 2902857"/>
              <a:gd name="connsiteY4" fmla="*/ 0 h 1511299"/>
              <a:gd name="connsiteX0" fmla="*/ 0 w 2902857"/>
              <a:gd name="connsiteY0" fmla="*/ 391886 h 1511307"/>
              <a:gd name="connsiteX1" fmla="*/ 382135 w 2902857"/>
              <a:gd name="connsiteY1" fmla="*/ 862989 h 1511307"/>
              <a:gd name="connsiteX2" fmla="*/ 1406785 w 2902857"/>
              <a:gd name="connsiteY2" fmla="*/ 1511274 h 1511307"/>
              <a:gd name="connsiteX3" fmla="*/ 2232122 w 2902857"/>
              <a:gd name="connsiteY3" fmla="*/ 535179 h 1511307"/>
              <a:gd name="connsiteX4" fmla="*/ 2902857 w 2902857"/>
              <a:gd name="connsiteY4" fmla="*/ 0 h 1511307"/>
              <a:gd name="connsiteX0" fmla="*/ 0 w 2902857"/>
              <a:gd name="connsiteY0" fmla="*/ 391886 h 1511307"/>
              <a:gd name="connsiteX1" fmla="*/ 382135 w 2902857"/>
              <a:gd name="connsiteY1" fmla="*/ 862989 h 1511307"/>
              <a:gd name="connsiteX2" fmla="*/ 1406785 w 2902857"/>
              <a:gd name="connsiteY2" fmla="*/ 1511274 h 1511307"/>
              <a:gd name="connsiteX3" fmla="*/ 2416044 w 2902857"/>
              <a:gd name="connsiteY3" fmla="*/ 1035903 h 1511307"/>
              <a:gd name="connsiteX4" fmla="*/ 2902857 w 2902857"/>
              <a:gd name="connsiteY4" fmla="*/ 0 h 1511307"/>
              <a:gd name="connsiteX0" fmla="*/ 0 w 2917006"/>
              <a:gd name="connsiteY0" fmla="*/ 0 h 1119421"/>
              <a:gd name="connsiteX1" fmla="*/ 382135 w 2917006"/>
              <a:gd name="connsiteY1" fmla="*/ 471103 h 1119421"/>
              <a:gd name="connsiteX2" fmla="*/ 1406785 w 2917006"/>
              <a:gd name="connsiteY2" fmla="*/ 1119388 h 1119421"/>
              <a:gd name="connsiteX3" fmla="*/ 2416044 w 2917006"/>
              <a:gd name="connsiteY3" fmla="*/ 644017 h 1119421"/>
              <a:gd name="connsiteX4" fmla="*/ 2917006 w 2917006"/>
              <a:gd name="connsiteY4" fmla="*/ 428744 h 1119421"/>
              <a:gd name="connsiteX0" fmla="*/ 0 w 2917006"/>
              <a:gd name="connsiteY0" fmla="*/ 0 h 1119421"/>
              <a:gd name="connsiteX1" fmla="*/ 382135 w 2917006"/>
              <a:gd name="connsiteY1" fmla="*/ 471103 h 1119421"/>
              <a:gd name="connsiteX2" fmla="*/ 1406785 w 2917006"/>
              <a:gd name="connsiteY2" fmla="*/ 1119388 h 1119421"/>
              <a:gd name="connsiteX3" fmla="*/ 2345306 w 2917006"/>
              <a:gd name="connsiteY3" fmla="*/ 908288 h 1119421"/>
              <a:gd name="connsiteX4" fmla="*/ 2917006 w 2917006"/>
              <a:gd name="connsiteY4" fmla="*/ 428744 h 1119421"/>
              <a:gd name="connsiteX0" fmla="*/ 0 w 2917006"/>
              <a:gd name="connsiteY0" fmla="*/ 0 h 1119421"/>
              <a:gd name="connsiteX1" fmla="*/ 382135 w 2917006"/>
              <a:gd name="connsiteY1" fmla="*/ 471103 h 1119421"/>
              <a:gd name="connsiteX2" fmla="*/ 1406785 w 2917006"/>
              <a:gd name="connsiteY2" fmla="*/ 1119388 h 1119421"/>
              <a:gd name="connsiteX3" fmla="*/ 2161384 w 2917006"/>
              <a:gd name="connsiteY3" fmla="*/ 880470 h 1119421"/>
              <a:gd name="connsiteX4" fmla="*/ 2917006 w 2917006"/>
              <a:gd name="connsiteY4" fmla="*/ 428744 h 1119421"/>
              <a:gd name="connsiteX0" fmla="*/ 0 w 2917006"/>
              <a:gd name="connsiteY0" fmla="*/ 0 h 1119388"/>
              <a:gd name="connsiteX1" fmla="*/ 382135 w 2917006"/>
              <a:gd name="connsiteY1" fmla="*/ 471103 h 1119388"/>
              <a:gd name="connsiteX2" fmla="*/ 805439 w 2917006"/>
              <a:gd name="connsiteY2" fmla="*/ 780292 h 1119388"/>
              <a:gd name="connsiteX3" fmla="*/ 1406785 w 2917006"/>
              <a:gd name="connsiteY3" fmla="*/ 1119388 h 1119388"/>
              <a:gd name="connsiteX4" fmla="*/ 2161384 w 2917006"/>
              <a:gd name="connsiteY4" fmla="*/ 880470 h 1119388"/>
              <a:gd name="connsiteX5" fmla="*/ 2917006 w 2917006"/>
              <a:gd name="connsiteY5" fmla="*/ 428744 h 1119388"/>
              <a:gd name="connsiteX0" fmla="*/ 0 w 2917006"/>
              <a:gd name="connsiteY0" fmla="*/ 0 h 1119388"/>
              <a:gd name="connsiteX1" fmla="*/ 382135 w 2917006"/>
              <a:gd name="connsiteY1" fmla="*/ 471103 h 1119388"/>
              <a:gd name="connsiteX2" fmla="*/ 720553 w 2917006"/>
              <a:gd name="connsiteY2" fmla="*/ 835928 h 1119388"/>
              <a:gd name="connsiteX3" fmla="*/ 1406785 w 2917006"/>
              <a:gd name="connsiteY3" fmla="*/ 1119388 h 1119388"/>
              <a:gd name="connsiteX4" fmla="*/ 2161384 w 2917006"/>
              <a:gd name="connsiteY4" fmla="*/ 880470 h 1119388"/>
              <a:gd name="connsiteX5" fmla="*/ 2917006 w 2917006"/>
              <a:gd name="connsiteY5" fmla="*/ 428744 h 1119388"/>
              <a:gd name="connsiteX0" fmla="*/ 0 w 2917006"/>
              <a:gd name="connsiteY0" fmla="*/ 0 h 1119388"/>
              <a:gd name="connsiteX1" fmla="*/ 311396 w 2917006"/>
              <a:gd name="connsiteY1" fmla="*/ 498920 h 1119388"/>
              <a:gd name="connsiteX2" fmla="*/ 720553 w 2917006"/>
              <a:gd name="connsiteY2" fmla="*/ 835928 h 1119388"/>
              <a:gd name="connsiteX3" fmla="*/ 1406785 w 2917006"/>
              <a:gd name="connsiteY3" fmla="*/ 1119388 h 1119388"/>
              <a:gd name="connsiteX4" fmla="*/ 2161384 w 2917006"/>
              <a:gd name="connsiteY4" fmla="*/ 880470 h 1119388"/>
              <a:gd name="connsiteX5" fmla="*/ 2917006 w 2917006"/>
              <a:gd name="connsiteY5" fmla="*/ 428744 h 1119388"/>
              <a:gd name="connsiteX0" fmla="*/ 0 w 2917006"/>
              <a:gd name="connsiteY0" fmla="*/ 0 h 1119388"/>
              <a:gd name="connsiteX1" fmla="*/ 311396 w 2917006"/>
              <a:gd name="connsiteY1" fmla="*/ 498920 h 1119388"/>
              <a:gd name="connsiteX2" fmla="*/ 663962 w 2917006"/>
              <a:gd name="connsiteY2" fmla="*/ 863746 h 1119388"/>
              <a:gd name="connsiteX3" fmla="*/ 1406785 w 2917006"/>
              <a:gd name="connsiteY3" fmla="*/ 1119388 h 1119388"/>
              <a:gd name="connsiteX4" fmla="*/ 2161384 w 2917006"/>
              <a:gd name="connsiteY4" fmla="*/ 880470 h 1119388"/>
              <a:gd name="connsiteX5" fmla="*/ 2917006 w 2917006"/>
              <a:gd name="connsiteY5" fmla="*/ 428744 h 1119388"/>
              <a:gd name="connsiteX0" fmla="*/ 0 w 2917006"/>
              <a:gd name="connsiteY0" fmla="*/ 0 h 1119388"/>
              <a:gd name="connsiteX1" fmla="*/ 311396 w 2917006"/>
              <a:gd name="connsiteY1" fmla="*/ 498920 h 1119388"/>
              <a:gd name="connsiteX2" fmla="*/ 663962 w 2917006"/>
              <a:gd name="connsiteY2" fmla="*/ 863746 h 1119388"/>
              <a:gd name="connsiteX3" fmla="*/ 1406785 w 2917006"/>
              <a:gd name="connsiteY3" fmla="*/ 1119388 h 1119388"/>
              <a:gd name="connsiteX4" fmla="*/ 2133088 w 2917006"/>
              <a:gd name="connsiteY4" fmla="*/ 866560 h 1119388"/>
              <a:gd name="connsiteX5" fmla="*/ 2917006 w 2917006"/>
              <a:gd name="connsiteY5" fmla="*/ 428744 h 1119388"/>
              <a:gd name="connsiteX0" fmla="*/ 0 w 2917006"/>
              <a:gd name="connsiteY0" fmla="*/ 0 h 1119388"/>
              <a:gd name="connsiteX1" fmla="*/ 311396 w 2917006"/>
              <a:gd name="connsiteY1" fmla="*/ 498920 h 1119388"/>
              <a:gd name="connsiteX2" fmla="*/ 663962 w 2917006"/>
              <a:gd name="connsiteY2" fmla="*/ 863746 h 1119388"/>
              <a:gd name="connsiteX3" fmla="*/ 1406785 w 2917006"/>
              <a:gd name="connsiteY3" fmla="*/ 1119388 h 1119388"/>
              <a:gd name="connsiteX4" fmla="*/ 2133088 w 2917006"/>
              <a:gd name="connsiteY4" fmla="*/ 866560 h 1119388"/>
              <a:gd name="connsiteX5" fmla="*/ 2917006 w 2917006"/>
              <a:gd name="connsiteY5" fmla="*/ 428744 h 1119388"/>
              <a:gd name="connsiteX0" fmla="*/ 0 w 2917006"/>
              <a:gd name="connsiteY0" fmla="*/ 0 h 1091570"/>
              <a:gd name="connsiteX1" fmla="*/ 311396 w 2917006"/>
              <a:gd name="connsiteY1" fmla="*/ 498920 h 1091570"/>
              <a:gd name="connsiteX2" fmla="*/ 663962 w 2917006"/>
              <a:gd name="connsiteY2" fmla="*/ 863746 h 1091570"/>
              <a:gd name="connsiteX3" fmla="*/ 1392636 w 2917006"/>
              <a:gd name="connsiteY3" fmla="*/ 1091570 h 1091570"/>
              <a:gd name="connsiteX4" fmla="*/ 2133088 w 2917006"/>
              <a:gd name="connsiteY4" fmla="*/ 866560 h 1091570"/>
              <a:gd name="connsiteX5" fmla="*/ 2917006 w 2917006"/>
              <a:gd name="connsiteY5" fmla="*/ 428744 h 1091570"/>
              <a:gd name="connsiteX0" fmla="*/ 0 w 2917006"/>
              <a:gd name="connsiteY0" fmla="*/ 0 h 1091570"/>
              <a:gd name="connsiteX1" fmla="*/ 311396 w 2917006"/>
              <a:gd name="connsiteY1" fmla="*/ 498920 h 1091570"/>
              <a:gd name="connsiteX2" fmla="*/ 663962 w 2917006"/>
              <a:gd name="connsiteY2" fmla="*/ 863746 h 1091570"/>
              <a:gd name="connsiteX3" fmla="*/ 1392636 w 2917006"/>
              <a:gd name="connsiteY3" fmla="*/ 1091570 h 1091570"/>
              <a:gd name="connsiteX4" fmla="*/ 2260418 w 2917006"/>
              <a:gd name="connsiteY4" fmla="*/ 810924 h 1091570"/>
              <a:gd name="connsiteX5" fmla="*/ 2917006 w 2917006"/>
              <a:gd name="connsiteY5" fmla="*/ 428744 h 1091570"/>
              <a:gd name="connsiteX0" fmla="*/ 0 w 2917006"/>
              <a:gd name="connsiteY0" fmla="*/ 0 h 1189542"/>
              <a:gd name="connsiteX1" fmla="*/ 311396 w 2917006"/>
              <a:gd name="connsiteY1" fmla="*/ 498920 h 1189542"/>
              <a:gd name="connsiteX2" fmla="*/ 663962 w 2917006"/>
              <a:gd name="connsiteY2" fmla="*/ 863746 h 1189542"/>
              <a:gd name="connsiteX3" fmla="*/ 1406784 w 2917006"/>
              <a:gd name="connsiteY3" fmla="*/ 1189542 h 1189542"/>
              <a:gd name="connsiteX4" fmla="*/ 2260418 w 2917006"/>
              <a:gd name="connsiteY4" fmla="*/ 810924 h 1189542"/>
              <a:gd name="connsiteX5" fmla="*/ 2917006 w 2917006"/>
              <a:gd name="connsiteY5" fmla="*/ 428744 h 1189542"/>
              <a:gd name="connsiteX0" fmla="*/ 0 w 2917006"/>
              <a:gd name="connsiteY0" fmla="*/ 0 h 1107899"/>
              <a:gd name="connsiteX1" fmla="*/ 311396 w 2917006"/>
              <a:gd name="connsiteY1" fmla="*/ 498920 h 1107899"/>
              <a:gd name="connsiteX2" fmla="*/ 663962 w 2917006"/>
              <a:gd name="connsiteY2" fmla="*/ 863746 h 1107899"/>
              <a:gd name="connsiteX3" fmla="*/ 1420932 w 2917006"/>
              <a:gd name="connsiteY3" fmla="*/ 1107899 h 1107899"/>
              <a:gd name="connsiteX4" fmla="*/ 2260418 w 2917006"/>
              <a:gd name="connsiteY4" fmla="*/ 810924 h 1107899"/>
              <a:gd name="connsiteX5" fmla="*/ 2917006 w 2917006"/>
              <a:gd name="connsiteY5" fmla="*/ 428744 h 110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006" h="1107899">
                <a:moveTo>
                  <a:pt x="0" y="0"/>
                </a:moveTo>
                <a:lnTo>
                  <a:pt x="311396" y="498920"/>
                </a:lnTo>
                <a:cubicBezTo>
                  <a:pt x="445636" y="628969"/>
                  <a:pt x="493187" y="755699"/>
                  <a:pt x="663962" y="863746"/>
                </a:cubicBezTo>
                <a:cubicBezTo>
                  <a:pt x="834737" y="971793"/>
                  <a:pt x="1194941" y="1091203"/>
                  <a:pt x="1420932" y="1107899"/>
                </a:cubicBezTo>
                <a:cubicBezTo>
                  <a:pt x="1848590" y="1030181"/>
                  <a:pt x="1977389" y="948809"/>
                  <a:pt x="2260418" y="810924"/>
                </a:cubicBezTo>
                <a:lnTo>
                  <a:pt x="2917006" y="428744"/>
                </a:lnTo>
              </a:path>
            </a:pathLst>
          </a:custGeom>
          <a:noFill/>
          <a:ln w="57150">
            <a:solidFill>
              <a:srgbClr val="00B05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rot="3598745">
            <a:off x="4081892" y="3922608"/>
            <a:ext cx="488860" cy="2788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6" name="Picture 8" descr="E:\work\video_coseg_data\MS\salta\final\1103.jpg"/>
          <p:cNvPicPr>
            <a:picLocks noChangeAspect="1" noChangeArrowheads="1"/>
          </p:cNvPicPr>
          <p:nvPr/>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852887" y="2136629"/>
            <a:ext cx="21336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work\video_coseg_data\MS\salta\final\1013.jpg"/>
          <p:cNvPicPr>
            <a:picLocks noChangeAspect="1" noChangeArrowheads="1"/>
          </p:cNvPicPr>
          <p:nvPr/>
        </p:nvPicPr>
        <p:blipFill>
          <a:blip r:embed="rId15">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30" y="3445329"/>
            <a:ext cx="21336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work\video_coseg_data\MS\salta\final\1049.jpg"/>
          <p:cNvPicPr>
            <a:picLocks noChangeAspect="1" noChangeArrowheads="1"/>
          </p:cNvPicPr>
          <p:nvPr/>
        </p:nvPicPr>
        <p:blipFill>
          <a:blip r:embed="rId17">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971800" y="2729339"/>
            <a:ext cx="2133600" cy="160020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rot="20075488">
            <a:off x="2469754" y="2319995"/>
            <a:ext cx="1019245" cy="1015663"/>
          </a:xfrm>
          <a:prstGeom prst="rect">
            <a:avLst/>
          </a:prstGeom>
          <a:noFill/>
          <a:ln w="38100">
            <a:noFill/>
          </a:ln>
        </p:spPr>
        <p:txBody>
          <a:bodyPr wrap="square" rtlCol="0">
            <a:spAutoFit/>
          </a:bodyPr>
          <a:lstStyle/>
          <a:p>
            <a:pPr algn="ctr"/>
            <a:r>
              <a:rPr lang="en-US" sz="6000" b="1" dirty="0" smtClean="0">
                <a:solidFill>
                  <a:srgbClr val="FF0000"/>
                </a:solidFill>
              </a:rPr>
              <a:t>…</a:t>
            </a:r>
            <a:endParaRPr lang="en-US" sz="6000" b="1" dirty="0">
              <a:solidFill>
                <a:srgbClr val="FF0000"/>
              </a:solidFill>
            </a:endParaRPr>
          </a:p>
        </p:txBody>
      </p:sp>
      <p:sp>
        <p:nvSpPr>
          <p:cNvPr id="50" name="TextBox 49"/>
          <p:cNvSpPr txBox="1"/>
          <p:nvPr/>
        </p:nvSpPr>
        <p:spPr>
          <a:xfrm rot="20075488">
            <a:off x="5289154" y="1538945"/>
            <a:ext cx="1019245" cy="1015663"/>
          </a:xfrm>
          <a:prstGeom prst="rect">
            <a:avLst/>
          </a:prstGeom>
          <a:noFill/>
          <a:ln w="38100">
            <a:noFill/>
          </a:ln>
        </p:spPr>
        <p:txBody>
          <a:bodyPr wrap="square" rtlCol="0">
            <a:spAutoFit/>
          </a:bodyPr>
          <a:lstStyle/>
          <a:p>
            <a:pPr algn="ctr"/>
            <a:r>
              <a:rPr lang="en-US" sz="6000" b="1" dirty="0" smtClean="0">
                <a:solidFill>
                  <a:srgbClr val="FF0000"/>
                </a:solidFill>
              </a:rPr>
              <a:t>…</a:t>
            </a:r>
            <a:endParaRPr lang="en-US" sz="6000" b="1" dirty="0">
              <a:solidFill>
                <a:srgbClr val="FF0000"/>
              </a:solidFill>
            </a:endParaRPr>
          </a:p>
        </p:txBody>
      </p:sp>
    </p:spTree>
    <p:custDataLst>
      <p:tags r:id="rId1"/>
    </p:custDataLst>
    <p:extLst>
      <p:ext uri="{BB962C8B-B14F-4D97-AF65-F5344CB8AC3E}">
        <p14:creationId xmlns:p14="http://schemas.microsoft.com/office/powerpoint/2010/main" val="848900216"/>
      </p:ext>
    </p:extLst>
  </p:cSld>
  <p:clrMapOvr>
    <a:masterClrMapping/>
  </p:clrMapOvr>
  <mc:AlternateContent xmlns:mc="http://schemas.openxmlformats.org/markup-compatibility/2006" xmlns:p14="http://schemas.microsoft.com/office/powerpoint/2010/main">
    <mc:Choice Requires="p14">
      <p:transition spd="slow" p14:dur="2000" advTm="95014"/>
    </mc:Choice>
    <mc:Fallback xmlns="">
      <p:transition spd="slow" advTm="950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150"/>
                                        <p:tgtEl>
                                          <p:spTgt spid="14"/>
                                        </p:tgtEl>
                                      </p:cBhvr>
                                    </p:animEffect>
                                  </p:childTnLst>
                                </p:cTn>
                              </p:par>
                            </p:childTnLst>
                          </p:cTn>
                        </p:par>
                        <p:par>
                          <p:cTn id="18" fill="hold">
                            <p:stCondLst>
                              <p:cond delay="150"/>
                            </p:stCondLst>
                            <p:childTnLst>
                              <p:par>
                                <p:cTn id="19" presetID="1" presetClass="entr" presetSubtype="0" fill="hold" grpId="0" nodeType="after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2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150"/>
                                        <p:tgtEl>
                                          <p:spTgt spid="15"/>
                                        </p:tgtEl>
                                      </p:cBhvr>
                                    </p:animEffect>
                                  </p:childTnLst>
                                </p:cTn>
                              </p:par>
                            </p:childTnLst>
                          </p:cTn>
                        </p:par>
                        <p:par>
                          <p:cTn id="24" fill="hold">
                            <p:stCondLst>
                              <p:cond delay="300"/>
                            </p:stCondLst>
                            <p:childTnLst>
                              <p:par>
                                <p:cTn id="25" presetID="1" presetClass="entr" presetSubtype="0"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150"/>
                                        <p:tgtEl>
                                          <p:spTgt spid="17"/>
                                        </p:tgtEl>
                                      </p:cBhvr>
                                    </p:animEffect>
                                  </p:childTnLst>
                                </p:cTn>
                              </p:par>
                            </p:childTnLst>
                          </p:cTn>
                        </p:par>
                        <p:par>
                          <p:cTn id="30" fill="hold">
                            <p:stCondLst>
                              <p:cond delay="4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15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childTnLst>
                                </p:cTn>
                              </p:par>
                              <p:par>
                                <p:cTn id="38" presetID="35" presetClass="emph" presetSubtype="0" repeatCount="3000" fill="hold" grpId="2" nodeType="withEffect">
                                  <p:stCondLst>
                                    <p:cond delay="0"/>
                                  </p:stCondLst>
                                  <p:childTnLst>
                                    <p:anim calcmode="discrete" valueType="str">
                                      <p:cBhvr>
                                        <p:cTn id="39" dur="500" fill="hold"/>
                                        <p:tgtEl>
                                          <p:spTgt spid="41"/>
                                        </p:tgtEl>
                                        <p:attrNameLst>
                                          <p:attrName>style.visibility</p:attrName>
                                        </p:attrNameLst>
                                      </p:cBhvr>
                                      <p:tavLst>
                                        <p:tav tm="0">
                                          <p:val>
                                            <p:strVal val="hidden"/>
                                          </p:val>
                                        </p:tav>
                                        <p:tav tm="50000">
                                          <p:val>
                                            <p:strVal val="visible"/>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outVertical)">
                                      <p:cBhvr>
                                        <p:cTn id="44" dur="500"/>
                                        <p:tgtEl>
                                          <p:spTgt spid="29"/>
                                        </p:tgtEl>
                                      </p:cBhvr>
                                    </p:animEffect>
                                  </p:childTnLst>
                                </p:cTn>
                              </p:par>
                            </p:childTnLst>
                          </p:cTn>
                        </p:par>
                        <p:par>
                          <p:cTn id="45" fill="hold">
                            <p:stCondLst>
                              <p:cond delay="500"/>
                            </p:stCondLst>
                            <p:childTnLst>
                              <p:par>
                                <p:cTn id="46" presetID="6" presetClass="entr" presetSubtype="16"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circle(in)">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in)">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grpId="0" nodeType="click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barn(outVertical)">
                                      <p:cBhvr>
                                        <p:cTn id="58" dur="500"/>
                                        <p:tgtEl>
                                          <p:spTgt spid="63"/>
                                        </p:tgtEl>
                                      </p:cBhvr>
                                    </p:animEffect>
                                  </p:childTnLst>
                                </p:cTn>
                              </p:par>
                            </p:childTnLst>
                          </p:cTn>
                        </p:par>
                        <p:par>
                          <p:cTn id="59" fill="hold">
                            <p:stCondLst>
                              <p:cond delay="500"/>
                            </p:stCondLst>
                            <p:childTnLst>
                              <p:par>
                                <p:cTn id="60" presetID="6" presetClass="entr" presetSubtype="16" fill="hold" grpId="0" nodeType="after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circle(in)">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wipe(left)">
                                      <p:cBhvr>
                                        <p:cTn id="67" dur="500"/>
                                        <p:tgtEl>
                                          <p:spTgt spid="6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053"/>
                                        </p:tgtEl>
                                        <p:attrNameLst>
                                          <p:attrName>style.visibility</p:attrName>
                                        </p:attrNameLst>
                                      </p:cBhvr>
                                      <p:to>
                                        <p:strVal val="visible"/>
                                      </p:to>
                                    </p:set>
                                    <p:animEffect transition="in" filter="wipe(down)">
                                      <p:cBhvr>
                                        <p:cTn id="72" dur="500"/>
                                        <p:tgtEl>
                                          <p:spTgt spid="2053"/>
                                        </p:tgtEl>
                                      </p:cBhvr>
                                    </p:animEffect>
                                  </p:childTnLst>
                                </p:cTn>
                              </p:par>
                              <p:par>
                                <p:cTn id="73" presetID="22" presetClass="entr" presetSubtype="4" fill="hold" nodeType="withEffect">
                                  <p:stCondLst>
                                    <p:cond delay="0"/>
                                  </p:stCondLst>
                                  <p:childTnLst>
                                    <p:set>
                                      <p:cBhvr>
                                        <p:cTn id="74" dur="1" fill="hold">
                                          <p:stCondLst>
                                            <p:cond delay="0"/>
                                          </p:stCondLst>
                                        </p:cTn>
                                        <p:tgtEl>
                                          <p:spTgt spid="2054"/>
                                        </p:tgtEl>
                                        <p:attrNameLst>
                                          <p:attrName>style.visibility</p:attrName>
                                        </p:attrNameLst>
                                      </p:cBhvr>
                                      <p:to>
                                        <p:strVal val="visible"/>
                                      </p:to>
                                    </p:set>
                                    <p:animEffect transition="in" filter="wipe(down)">
                                      <p:cBhvr>
                                        <p:cTn id="75" dur="500"/>
                                        <p:tgtEl>
                                          <p:spTgt spid="2054"/>
                                        </p:tgtEl>
                                      </p:cBhvr>
                                    </p:animEffect>
                                  </p:childTnLst>
                                </p:cTn>
                              </p:par>
                              <p:par>
                                <p:cTn id="76" presetID="22" presetClass="entr" presetSubtype="4" fill="hold" nodeType="withEffect">
                                  <p:stCondLst>
                                    <p:cond delay="0"/>
                                  </p:stCondLst>
                                  <p:childTnLst>
                                    <p:set>
                                      <p:cBhvr>
                                        <p:cTn id="77" dur="1" fill="hold">
                                          <p:stCondLst>
                                            <p:cond delay="0"/>
                                          </p:stCondLst>
                                        </p:cTn>
                                        <p:tgtEl>
                                          <p:spTgt spid="2055"/>
                                        </p:tgtEl>
                                        <p:attrNameLst>
                                          <p:attrName>style.visibility</p:attrName>
                                        </p:attrNameLst>
                                      </p:cBhvr>
                                      <p:to>
                                        <p:strVal val="visible"/>
                                      </p:to>
                                    </p:set>
                                    <p:animEffect transition="in" filter="wipe(down)">
                                      <p:cBhvr>
                                        <p:cTn id="78" dur="500"/>
                                        <p:tgtEl>
                                          <p:spTgt spid="2055"/>
                                        </p:tgtEl>
                                      </p:cBhvr>
                                    </p:animEffect>
                                  </p:childTnLst>
                                </p:cTn>
                              </p:par>
                            </p:childTnLst>
                          </p:cTn>
                        </p:par>
                        <p:par>
                          <p:cTn id="79" fill="hold">
                            <p:stCondLst>
                              <p:cond delay="500"/>
                            </p:stCondLst>
                            <p:childTnLst>
                              <p:par>
                                <p:cTn id="80" presetID="22" presetClass="entr" presetSubtype="4" fill="hold" nodeType="after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wipe(down)">
                                      <p:cBhvr>
                                        <p:cTn id="82" dur="500"/>
                                        <p:tgtEl>
                                          <p:spTgt spid="3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wipe(left)">
                                      <p:cBhvr>
                                        <p:cTn id="87" dur="500"/>
                                        <p:tgtEl>
                                          <p:spTgt spid="6"/>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wipe(left)">
                                      <p:cBhvr>
                                        <p:cTn id="91" dur="500"/>
                                        <p:tgtEl>
                                          <p:spTgt spid="7"/>
                                        </p:tgtEl>
                                      </p:cBhvr>
                                    </p:animEffect>
                                  </p:childTnLst>
                                </p:cTn>
                              </p:par>
                            </p:childTnLst>
                          </p:cTn>
                        </p:par>
                        <p:par>
                          <p:cTn id="92" fill="hold">
                            <p:stCondLst>
                              <p:cond delay="1000"/>
                            </p:stCondLst>
                            <p:childTnLst>
                              <p:par>
                                <p:cTn id="93" presetID="22" presetClass="entr" presetSubtype="8" fill="hold" grpId="0" nodeType="afterEffect">
                                  <p:stCondLst>
                                    <p:cond delay="0"/>
                                  </p:stCondLst>
                                  <p:childTnLst>
                                    <p:set>
                                      <p:cBhvr>
                                        <p:cTn id="94" dur="1" fill="hold">
                                          <p:stCondLst>
                                            <p:cond delay="0"/>
                                          </p:stCondLst>
                                        </p:cTn>
                                        <p:tgtEl>
                                          <p:spTgt spid="8"/>
                                        </p:tgtEl>
                                        <p:attrNameLst>
                                          <p:attrName>style.visibility</p:attrName>
                                        </p:attrNameLst>
                                      </p:cBhvr>
                                      <p:to>
                                        <p:strVal val="visible"/>
                                      </p:to>
                                    </p:set>
                                    <p:animEffect transition="in" filter="wipe(left)">
                                      <p:cBhvr>
                                        <p:cTn id="95" dur="500"/>
                                        <p:tgtEl>
                                          <p:spTgt spid="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8"/>
                                        </p:tgtEl>
                                        <p:attrNameLst>
                                          <p:attrName>style.visibility</p:attrName>
                                        </p:attrNameLst>
                                      </p:cBhvr>
                                      <p:to>
                                        <p:strVal val="visible"/>
                                      </p:to>
                                    </p:set>
                                    <p:animEffect transition="in" filter="wipe(left)">
                                      <p:cBhvr>
                                        <p:cTn id="100" dur="500"/>
                                        <p:tgtEl>
                                          <p:spTgt spid="28"/>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75"/>
                                        </p:tgtEl>
                                        <p:attrNameLst>
                                          <p:attrName>style.visibility</p:attrName>
                                        </p:attrNameLst>
                                      </p:cBhvr>
                                      <p:to>
                                        <p:strVal val="visible"/>
                                      </p:to>
                                    </p:set>
                                    <p:animEffect transition="in" filter="wipe(left)">
                                      <p:cBhvr>
                                        <p:cTn id="105" dur="500"/>
                                        <p:tgtEl>
                                          <p:spTgt spid="75"/>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grpId="1" nodeType="clickEffect">
                                  <p:stCondLst>
                                    <p:cond delay="0"/>
                                  </p:stCondLst>
                                  <p:childTnLst>
                                    <p:animEffect transition="out" filter="fade">
                                      <p:cBhvr>
                                        <p:cTn id="109" dur="500"/>
                                        <p:tgtEl>
                                          <p:spTgt spid="62"/>
                                        </p:tgtEl>
                                      </p:cBhvr>
                                    </p:animEffect>
                                    <p:set>
                                      <p:cBhvr>
                                        <p:cTn id="110" dur="1" fill="hold">
                                          <p:stCondLst>
                                            <p:cond delay="499"/>
                                          </p:stCondLst>
                                        </p:cTn>
                                        <p:tgtEl>
                                          <p:spTgt spid="62"/>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41"/>
                                        </p:tgtEl>
                                      </p:cBhvr>
                                    </p:animEffect>
                                    <p:set>
                                      <p:cBhvr>
                                        <p:cTn id="113" dur="1" fill="hold">
                                          <p:stCondLst>
                                            <p:cond delay="499"/>
                                          </p:stCondLst>
                                        </p:cTn>
                                        <p:tgtEl>
                                          <p:spTgt spid="41"/>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29"/>
                                        </p:tgtEl>
                                      </p:cBhvr>
                                    </p:animEffect>
                                    <p:set>
                                      <p:cBhvr>
                                        <p:cTn id="116" dur="1" fill="hold">
                                          <p:stCondLst>
                                            <p:cond delay="499"/>
                                          </p:stCondLst>
                                        </p:cTn>
                                        <p:tgtEl>
                                          <p:spTgt spid="29"/>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48"/>
                                        </p:tgtEl>
                                      </p:cBhvr>
                                    </p:animEffect>
                                    <p:set>
                                      <p:cBhvr>
                                        <p:cTn id="122" dur="1" fill="hold">
                                          <p:stCondLst>
                                            <p:cond delay="499"/>
                                          </p:stCondLst>
                                        </p:cTn>
                                        <p:tgtEl>
                                          <p:spTgt spid="48"/>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63"/>
                                        </p:tgtEl>
                                      </p:cBhvr>
                                    </p:animEffect>
                                    <p:set>
                                      <p:cBhvr>
                                        <p:cTn id="125" dur="1" fill="hold">
                                          <p:stCondLst>
                                            <p:cond delay="499"/>
                                          </p:stCondLst>
                                        </p:cTn>
                                        <p:tgtEl>
                                          <p:spTgt spid="63"/>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49"/>
                                        </p:tgtEl>
                                      </p:cBhvr>
                                    </p:animEffect>
                                    <p:set>
                                      <p:cBhvr>
                                        <p:cTn id="128" dur="1" fill="hold">
                                          <p:stCondLst>
                                            <p:cond delay="499"/>
                                          </p:stCondLst>
                                        </p:cTn>
                                        <p:tgtEl>
                                          <p:spTgt spid="49"/>
                                        </p:tgtEl>
                                        <p:attrNameLst>
                                          <p:attrName>style.visibility</p:attrName>
                                        </p:attrNameLst>
                                      </p:cBhvr>
                                      <p:to>
                                        <p:strVal val="hidden"/>
                                      </p:to>
                                    </p:set>
                                  </p:childTnLst>
                                </p:cTn>
                              </p:par>
                            </p:childTnLst>
                          </p:cTn>
                        </p:par>
                        <p:par>
                          <p:cTn id="129" fill="hold">
                            <p:stCondLst>
                              <p:cond delay="500"/>
                            </p:stCondLst>
                            <p:childTnLst>
                              <p:par>
                                <p:cTn id="130" presetID="22" presetClass="entr" presetSubtype="8" fill="hold" grpId="0" nodeType="afterEffect">
                                  <p:stCondLst>
                                    <p:cond delay="0"/>
                                  </p:stCondLst>
                                  <p:childTnLst>
                                    <p:set>
                                      <p:cBhvr>
                                        <p:cTn id="131" dur="1" fill="hold">
                                          <p:stCondLst>
                                            <p:cond delay="0"/>
                                          </p:stCondLst>
                                        </p:cTn>
                                        <p:tgtEl>
                                          <p:spTgt spid="64"/>
                                        </p:tgtEl>
                                        <p:attrNameLst>
                                          <p:attrName>style.visibility</p:attrName>
                                        </p:attrNameLst>
                                      </p:cBhvr>
                                      <p:to>
                                        <p:strVal val="visible"/>
                                      </p:to>
                                    </p:set>
                                    <p:animEffect transition="in" filter="wipe(left)">
                                      <p:cBhvr>
                                        <p:cTn id="132" dur="500"/>
                                        <p:tgtEl>
                                          <p:spTgt spid="64"/>
                                        </p:tgtEl>
                                      </p:cBhvr>
                                    </p:animEffect>
                                  </p:childTnLst>
                                </p:cTn>
                              </p:par>
                            </p:childTnLst>
                          </p:cTn>
                        </p:par>
                        <p:par>
                          <p:cTn id="133" fill="hold">
                            <p:stCondLst>
                              <p:cond delay="1000"/>
                            </p:stCondLst>
                            <p:childTnLst>
                              <p:par>
                                <p:cTn id="134" presetID="10" presetClass="entr" presetSubtype="0" fill="hold" nodeType="afterEffect">
                                  <p:stCondLst>
                                    <p:cond delay="0"/>
                                  </p:stCondLst>
                                  <p:childTnLst>
                                    <p:set>
                                      <p:cBhvr>
                                        <p:cTn id="135" dur="1" fill="hold">
                                          <p:stCondLst>
                                            <p:cond delay="0"/>
                                          </p:stCondLst>
                                        </p:cTn>
                                        <p:tgtEl>
                                          <p:spTgt spid="2057"/>
                                        </p:tgtEl>
                                        <p:attrNameLst>
                                          <p:attrName>style.visibility</p:attrName>
                                        </p:attrNameLst>
                                      </p:cBhvr>
                                      <p:to>
                                        <p:strVal val="visible"/>
                                      </p:to>
                                    </p:set>
                                    <p:animEffect transition="in" filter="fade">
                                      <p:cBhvr>
                                        <p:cTn id="136" dur="1000"/>
                                        <p:tgtEl>
                                          <p:spTgt spid="2057"/>
                                        </p:tgtEl>
                                      </p:cBhvr>
                                    </p:animEffect>
                                  </p:childTnLst>
                                </p:cTn>
                              </p:par>
                              <p:par>
                                <p:cTn id="137" presetID="10" presetClass="entr" presetSubtype="0" fill="hold" nodeType="withEffect">
                                  <p:stCondLst>
                                    <p:cond delay="0"/>
                                  </p:stCondLst>
                                  <p:childTnLst>
                                    <p:set>
                                      <p:cBhvr>
                                        <p:cTn id="138" dur="1" fill="hold">
                                          <p:stCondLst>
                                            <p:cond delay="0"/>
                                          </p:stCondLst>
                                        </p:cTn>
                                        <p:tgtEl>
                                          <p:spTgt spid="2056"/>
                                        </p:tgtEl>
                                        <p:attrNameLst>
                                          <p:attrName>style.visibility</p:attrName>
                                        </p:attrNameLst>
                                      </p:cBhvr>
                                      <p:to>
                                        <p:strVal val="visible"/>
                                      </p:to>
                                    </p:set>
                                    <p:animEffect transition="in" filter="fade">
                                      <p:cBhvr>
                                        <p:cTn id="139" dur="1000"/>
                                        <p:tgtEl>
                                          <p:spTgt spid="2056"/>
                                        </p:tgtEl>
                                      </p:cBhvr>
                                    </p:animEffect>
                                  </p:childTnLst>
                                </p:cTn>
                              </p:par>
                              <p:par>
                                <p:cTn id="140" presetID="10" presetClass="entr" presetSubtype="0" fill="hold" nodeType="withEffect">
                                  <p:stCondLst>
                                    <p:cond delay="0"/>
                                  </p:stCondLst>
                                  <p:childTnLst>
                                    <p:set>
                                      <p:cBhvr>
                                        <p:cTn id="141" dur="1" fill="hold">
                                          <p:stCondLst>
                                            <p:cond delay="0"/>
                                          </p:stCondLst>
                                        </p:cTn>
                                        <p:tgtEl>
                                          <p:spTgt spid="2058"/>
                                        </p:tgtEl>
                                        <p:attrNameLst>
                                          <p:attrName>style.visibility</p:attrName>
                                        </p:attrNameLst>
                                      </p:cBhvr>
                                      <p:to>
                                        <p:strVal val="visible"/>
                                      </p:to>
                                    </p:set>
                                    <p:animEffect transition="in" filter="fade">
                                      <p:cBhvr>
                                        <p:cTn id="142" dur="10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7" grpId="0" animBg="1"/>
      <p:bldP spid="43" grpId="0"/>
      <p:bldP spid="62" grpId="0" animBg="1"/>
      <p:bldP spid="62" grpId="1" animBg="1"/>
      <p:bldP spid="64" grpId="0" animBg="1"/>
      <p:bldP spid="75" grpId="0" animBg="1"/>
      <p:bldP spid="28" grpId="0" animBg="1"/>
      <p:bldP spid="41" grpId="0" animBg="1"/>
      <p:bldP spid="41" grpId="1" animBg="1"/>
      <p:bldP spid="41" grpId="2" animBg="1"/>
      <p:bldP spid="29" grpId="0" animBg="1"/>
      <p:bldP spid="29" grpId="1" animBg="1"/>
      <p:bldP spid="49" grpId="0" animBg="1"/>
      <p:bldP spid="49" grpId="1" animBg="1"/>
      <p:bldP spid="48" grpId="0" animBg="1"/>
      <p:bldP spid="48" grpId="1" animBg="1"/>
      <p:bldP spid="63" grpId="0" animBg="1"/>
      <p:bldP spid="63" grpId="1" animBg="1"/>
      <p:bldP spid="42" grpId="0" animBg="1"/>
      <p:bldP spid="42" grpId="1" animBg="1"/>
      <p:bldP spid="55"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718" r="2448"/>
          <a:stretch/>
        </p:blipFill>
        <p:spPr bwMode="auto">
          <a:xfrm>
            <a:off x="457200" y="2438400"/>
            <a:ext cx="3505200" cy="274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229600" cy="1143000"/>
          </a:xfrm>
        </p:spPr>
        <p:txBody>
          <a:bodyPr>
            <a:normAutofit/>
          </a:bodyPr>
          <a:lstStyle/>
          <a:p>
            <a:r>
              <a:rPr lang="en-US" sz="4000" b="1" u="sng" dirty="0" smtClean="0">
                <a:solidFill>
                  <a:srgbClr val="FF0000"/>
                </a:solidFill>
              </a:rPr>
              <a:t>Step 1:</a:t>
            </a:r>
            <a:r>
              <a:rPr lang="en-US" sz="4000" b="1" dirty="0" smtClean="0">
                <a:solidFill>
                  <a:srgbClr val="FF0000"/>
                </a:solidFill>
              </a:rPr>
              <a:t> Video Representation</a:t>
            </a:r>
            <a:endParaRPr lang="en-US" sz="4000" b="1" dirty="0">
              <a:solidFill>
                <a:srgbClr val="FF0000"/>
              </a:solidFill>
            </a:endParaRPr>
          </a:p>
        </p:txBody>
      </p:sp>
      <p:pic>
        <p:nvPicPr>
          <p:cNvPr id="512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874" r="2292" b="1945"/>
          <a:stretch/>
        </p:blipFill>
        <p:spPr bwMode="auto">
          <a:xfrm>
            <a:off x="457200" y="2447290"/>
            <a:ext cx="3505199" cy="2689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50516" t="50000" r="37587" b="25000"/>
          <a:stretch/>
        </p:blipFill>
        <p:spPr bwMode="auto">
          <a:xfrm>
            <a:off x="4629581" y="2762250"/>
            <a:ext cx="1281208"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V="1">
            <a:off x="2438400" y="3581400"/>
            <a:ext cx="2286000" cy="533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772581" y="2914471"/>
            <a:ext cx="914400" cy="1200329"/>
          </a:xfrm>
          <a:prstGeom prst="rect">
            <a:avLst/>
          </a:prstGeom>
          <a:noFill/>
        </p:spPr>
        <p:txBody>
          <a:bodyPr wrap="square" rtlCol="0">
            <a:spAutoFit/>
          </a:bodyPr>
          <a:lstStyle/>
          <a:p>
            <a:r>
              <a:rPr lang="en-US" sz="7200" b="1" dirty="0" smtClean="0"/>
              <a:t>=</a:t>
            </a:r>
            <a:endParaRPr lang="en-US" sz="7200" b="1" dirty="0"/>
          </a:p>
        </p:txBody>
      </p:sp>
      <p:sp>
        <p:nvSpPr>
          <p:cNvPr id="9" name="Double Bracket 8"/>
          <p:cNvSpPr/>
          <p:nvPr/>
        </p:nvSpPr>
        <p:spPr>
          <a:xfrm>
            <a:off x="6382180" y="1905000"/>
            <a:ext cx="1981201" cy="3810000"/>
          </a:xfrm>
          <a:prstGeom prst="bracketPair">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Arrow Connector 11"/>
          <p:cNvCxnSpPr/>
          <p:nvPr/>
        </p:nvCxnSpPr>
        <p:spPr>
          <a:xfrm flipV="1">
            <a:off x="6915581" y="1905000"/>
            <a:ext cx="0" cy="1371600"/>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915581" y="3352800"/>
            <a:ext cx="0" cy="1371600"/>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915581" y="4876800"/>
            <a:ext cx="0" cy="762000"/>
          </a:xfrm>
          <a:prstGeom prst="straightConnector1">
            <a:avLst/>
          </a:prstGeom>
          <a:ln w="3810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39381" y="2209800"/>
            <a:ext cx="1676400" cy="830997"/>
          </a:xfrm>
          <a:prstGeom prst="rect">
            <a:avLst/>
          </a:prstGeom>
          <a:noFill/>
        </p:spPr>
        <p:txBody>
          <a:bodyPr wrap="square" rtlCol="0">
            <a:spAutoFit/>
          </a:bodyPr>
          <a:lstStyle/>
          <a:p>
            <a:pPr algn="ctr"/>
            <a:r>
              <a:rPr lang="en-US" sz="2400" b="1" dirty="0" smtClean="0">
                <a:solidFill>
                  <a:schemeClr val="accent1"/>
                </a:solidFill>
              </a:rPr>
              <a:t>Color histogram</a:t>
            </a:r>
            <a:endParaRPr lang="en-US" sz="2400" b="1" dirty="0">
              <a:solidFill>
                <a:schemeClr val="accent1"/>
              </a:solidFill>
            </a:endParaRPr>
          </a:p>
        </p:txBody>
      </p:sp>
      <p:sp>
        <p:nvSpPr>
          <p:cNvPr id="15" name="TextBox 14"/>
          <p:cNvSpPr txBox="1"/>
          <p:nvPr/>
        </p:nvSpPr>
        <p:spPr>
          <a:xfrm>
            <a:off x="685800" y="1976735"/>
            <a:ext cx="2971800" cy="461665"/>
          </a:xfrm>
          <a:prstGeom prst="rect">
            <a:avLst/>
          </a:prstGeom>
          <a:noFill/>
        </p:spPr>
        <p:txBody>
          <a:bodyPr wrap="square" rtlCol="0">
            <a:spAutoFit/>
          </a:bodyPr>
          <a:lstStyle/>
          <a:p>
            <a:pPr algn="ctr"/>
            <a:r>
              <a:rPr lang="en-US" sz="2400" b="1" dirty="0" smtClean="0"/>
              <a:t>Extract small regions</a:t>
            </a:r>
            <a:endParaRPr lang="en-US" sz="2400" b="1" dirty="0"/>
          </a:p>
        </p:txBody>
      </p:sp>
      <p:sp>
        <p:nvSpPr>
          <p:cNvPr id="22" name="TextBox 21"/>
          <p:cNvSpPr txBox="1"/>
          <p:nvPr/>
        </p:nvSpPr>
        <p:spPr>
          <a:xfrm>
            <a:off x="6763181" y="3352800"/>
            <a:ext cx="1673997" cy="1200329"/>
          </a:xfrm>
          <a:prstGeom prst="rect">
            <a:avLst/>
          </a:prstGeom>
          <a:noFill/>
        </p:spPr>
        <p:txBody>
          <a:bodyPr wrap="square" rtlCol="0">
            <a:spAutoFit/>
          </a:bodyPr>
          <a:lstStyle/>
          <a:p>
            <a:pPr algn="ctr"/>
            <a:r>
              <a:rPr lang="en-US" sz="2400" b="1" dirty="0" smtClean="0">
                <a:solidFill>
                  <a:srgbClr val="FF0000"/>
                </a:solidFill>
              </a:rPr>
              <a:t>HOG</a:t>
            </a:r>
          </a:p>
          <a:p>
            <a:pPr algn="ctr"/>
            <a:r>
              <a:rPr lang="en-US" sz="2400" b="1" dirty="0" smtClean="0">
                <a:solidFill>
                  <a:srgbClr val="FF0000"/>
                </a:solidFill>
              </a:rPr>
              <a:t>(Local structure)</a:t>
            </a:r>
            <a:endParaRPr lang="en-US" sz="2400" b="1" dirty="0">
              <a:solidFill>
                <a:srgbClr val="FF0000"/>
              </a:solidFill>
            </a:endParaRPr>
          </a:p>
        </p:txBody>
      </p:sp>
      <p:sp>
        <p:nvSpPr>
          <p:cNvPr id="23" name="TextBox 22"/>
          <p:cNvSpPr txBox="1"/>
          <p:nvPr/>
        </p:nvSpPr>
        <p:spPr>
          <a:xfrm>
            <a:off x="6899815" y="4820939"/>
            <a:ext cx="1426778" cy="830997"/>
          </a:xfrm>
          <a:prstGeom prst="rect">
            <a:avLst/>
          </a:prstGeom>
          <a:noFill/>
        </p:spPr>
        <p:txBody>
          <a:bodyPr wrap="square" rtlCol="0">
            <a:spAutoFit/>
          </a:bodyPr>
          <a:lstStyle/>
          <a:p>
            <a:pPr algn="ctr"/>
            <a:r>
              <a:rPr lang="en-US" sz="2400" b="1" dirty="0" smtClean="0">
                <a:solidFill>
                  <a:srgbClr val="00B050"/>
                </a:solidFill>
              </a:rPr>
              <a:t>Relative</a:t>
            </a:r>
            <a:endParaRPr lang="en-US" sz="2400" b="1" dirty="0">
              <a:solidFill>
                <a:srgbClr val="00B050"/>
              </a:solidFill>
            </a:endParaRPr>
          </a:p>
          <a:p>
            <a:pPr algn="ctr"/>
            <a:r>
              <a:rPr lang="en-US" sz="2400" b="1" dirty="0" smtClean="0">
                <a:solidFill>
                  <a:srgbClr val="00B050"/>
                </a:solidFill>
              </a:rPr>
              <a:t>position</a:t>
            </a:r>
          </a:p>
        </p:txBody>
      </p:sp>
      <p:sp>
        <p:nvSpPr>
          <p:cNvPr id="4" name="Rectangle 3"/>
          <p:cNvSpPr/>
          <p:nvPr/>
        </p:nvSpPr>
        <p:spPr>
          <a:xfrm>
            <a:off x="6077381" y="1295400"/>
            <a:ext cx="2457019" cy="461665"/>
          </a:xfrm>
          <a:prstGeom prst="rect">
            <a:avLst/>
          </a:prstGeom>
        </p:spPr>
        <p:txBody>
          <a:bodyPr wrap="none">
            <a:spAutoFit/>
          </a:bodyPr>
          <a:lstStyle/>
          <a:p>
            <a:pPr lvl="0"/>
            <a:r>
              <a:rPr lang="en-US" sz="2400" b="1" dirty="0" smtClean="0">
                <a:solidFill>
                  <a:srgbClr val="FF0000"/>
                </a:solidFill>
              </a:rPr>
              <a:t>Region Descriptor</a:t>
            </a:r>
            <a:endParaRPr lang="en-US" sz="2400" b="1" dirty="0">
              <a:solidFill>
                <a:srgbClr val="FF0000"/>
              </a:solidFill>
            </a:endParaRPr>
          </a:p>
        </p:txBody>
      </p:sp>
    </p:spTree>
    <p:custDataLst>
      <p:tags r:id="rId1"/>
    </p:custDataLst>
    <p:extLst>
      <p:ext uri="{BB962C8B-B14F-4D97-AF65-F5344CB8AC3E}">
        <p14:creationId xmlns:p14="http://schemas.microsoft.com/office/powerpoint/2010/main" val="3920720023"/>
      </p:ext>
    </p:extLst>
  </p:cSld>
  <p:clrMapOvr>
    <a:masterClrMapping/>
  </p:clrMapOvr>
  <mc:AlternateContent xmlns:mc="http://schemas.openxmlformats.org/markup-compatibility/2006" xmlns:p14="http://schemas.microsoft.com/office/powerpoint/2010/main">
    <mc:Choice Requires="p14">
      <p:transition spd="slow" p14:dur="2000" advTm="42966"/>
    </mc:Choice>
    <mc:Fallback xmlns="">
      <p:transition spd="slow" advTm="429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123"/>
                                        </p:tgtEl>
                                        <p:attrNameLst>
                                          <p:attrName>style.visibility</p:attrName>
                                        </p:attrNameLst>
                                      </p:cBhvr>
                                      <p:to>
                                        <p:strVal val="visible"/>
                                      </p:to>
                                    </p:set>
                                    <p:animEffect transition="in" filter="fade">
                                      <p:cBhvr>
                                        <p:cTn id="16" dur="500"/>
                                        <p:tgtEl>
                                          <p:spTgt spid="51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5125"/>
                                        </p:tgtEl>
                                        <p:attrNameLst>
                                          <p:attrName>style.visibility</p:attrName>
                                        </p:attrNameLst>
                                      </p:cBhvr>
                                      <p:to>
                                        <p:strVal val="visible"/>
                                      </p:to>
                                    </p:set>
                                    <p:animEffect transition="in" filter="circle(in)">
                                      <p:cBhvr>
                                        <p:cTn id="25" dur="1000"/>
                                        <p:tgtEl>
                                          <p:spTgt spid="51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500"/>
                                        <p:tgtEl>
                                          <p:spTgt spid="12"/>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up)">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up)">
                                      <p:cBhvr>
                                        <p:cTn id="51" dur="500"/>
                                        <p:tgtEl>
                                          <p:spTgt spid="17"/>
                                        </p:tgtEl>
                                      </p:cBhvr>
                                    </p:animEffect>
                                  </p:childTnLst>
                                </p:cTn>
                              </p:par>
                            </p:childTnLst>
                          </p:cTn>
                        </p:par>
                        <p:par>
                          <p:cTn id="52" fill="hold">
                            <p:stCondLst>
                              <p:cond delay="500"/>
                            </p:stCondLst>
                            <p:childTnLst>
                              <p:par>
                                <p:cTn id="53" presetID="22" presetClass="entr" presetSubtype="1"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up)">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up)">
                                      <p:cBhvr>
                                        <p:cTn id="60" dur="500"/>
                                        <p:tgtEl>
                                          <p:spTgt spid="18"/>
                                        </p:tgtEl>
                                      </p:cBhvr>
                                    </p:animEffect>
                                  </p:childTnLst>
                                </p:cTn>
                              </p:par>
                            </p:childTnLst>
                          </p:cTn>
                        </p:par>
                        <p:par>
                          <p:cTn id="61" fill="hold">
                            <p:stCondLst>
                              <p:cond delay="500"/>
                            </p:stCondLst>
                            <p:childTnLst>
                              <p:par>
                                <p:cTn id="62" presetID="22" presetClass="entr" presetSubtype="1"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up)">
                                      <p:cBhvr>
                                        <p:cTn id="6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4" grpId="0"/>
      <p:bldP spid="15" grpId="0"/>
      <p:bldP spid="22" grpId="0"/>
      <p:bldP spid="2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b="1" u="sng" dirty="0">
                <a:solidFill>
                  <a:srgbClr val="FF0000"/>
                </a:solidFill>
              </a:rPr>
              <a:t>Step </a:t>
            </a:r>
            <a:r>
              <a:rPr lang="en-US" sz="4000" b="1" u="sng" dirty="0" smtClean="0">
                <a:solidFill>
                  <a:srgbClr val="FF0000"/>
                </a:solidFill>
              </a:rPr>
              <a:t>2:</a:t>
            </a:r>
            <a:r>
              <a:rPr lang="en-US" sz="4000" b="1" dirty="0" smtClean="0">
                <a:solidFill>
                  <a:srgbClr val="FF0000"/>
                </a:solidFill>
              </a:rPr>
              <a:t> </a:t>
            </a:r>
            <a:r>
              <a:rPr lang="en-US" sz="4000" b="1" dirty="0">
                <a:solidFill>
                  <a:srgbClr val="FF0000"/>
                </a:solidFill>
              </a:rPr>
              <a:t>Graph </a:t>
            </a:r>
            <a:r>
              <a:rPr lang="en-US" sz="4000" b="1" dirty="0" smtClean="0">
                <a:solidFill>
                  <a:srgbClr val="FF0000"/>
                </a:solidFill>
              </a:rPr>
              <a:t>Construction</a:t>
            </a:r>
            <a:endParaRPr lang="en-US" sz="4000" dirty="0"/>
          </a:p>
        </p:txBody>
      </p:sp>
      <p:grpSp>
        <p:nvGrpSpPr>
          <p:cNvPr id="70" name="Group 69"/>
          <p:cNvGrpSpPr/>
          <p:nvPr/>
        </p:nvGrpSpPr>
        <p:grpSpPr>
          <a:xfrm>
            <a:off x="76200" y="1981200"/>
            <a:ext cx="3733800" cy="2966302"/>
            <a:chOff x="76200" y="2236972"/>
            <a:chExt cx="3136529" cy="2494631"/>
          </a:xfrm>
        </p:grpSpPr>
        <p:pic>
          <p:nvPicPr>
            <p:cNvPr id="71" name="Picture 2" descr="E:\work\video_coseg_data\comparison2\salta2\1066.jpg"/>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1313403" y="2266097"/>
              <a:ext cx="1899326" cy="1424494"/>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72" name="Picture 5" descr="E:\work\video_coseg_data\comparison2\salta2\1052.jpg"/>
            <p:cNvPicPr>
              <a:picLocks noChangeAspect="1" noChangeArrowheads="1"/>
            </p:cNvPicPr>
            <p:nvPr/>
          </p:nvPicPr>
          <p:blipFill rotWithShape="1">
            <a:blip r:embed="rId5">
              <a:extLst>
                <a:ext uri="{28A0092B-C50C-407E-A947-70E740481C1C}">
                  <a14:useLocalDpi xmlns:a14="http://schemas.microsoft.com/office/drawing/2010/main" val="0"/>
                </a:ext>
              </a:extLst>
            </a:blip>
            <a:srcRect b="50000"/>
            <a:stretch/>
          </p:blipFill>
          <p:spPr bwMode="auto">
            <a:xfrm>
              <a:off x="926729" y="2570897"/>
              <a:ext cx="1899326" cy="1424493"/>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73" name="Picture 4" descr="E:\work\video_coseg_data\comparison2\salta2\1020.jpg"/>
            <p:cNvPicPr>
              <a:picLocks noChangeAspect="1" noChangeArrowheads="1"/>
            </p:cNvPicPr>
            <p:nvPr/>
          </p:nvPicPr>
          <p:blipFill rotWithShape="1">
            <a:blip r:embed="rId6">
              <a:extLst>
                <a:ext uri="{28A0092B-C50C-407E-A947-70E740481C1C}">
                  <a14:useLocalDpi xmlns:a14="http://schemas.microsoft.com/office/drawing/2010/main" val="0"/>
                </a:ext>
              </a:extLst>
            </a:blip>
            <a:srcRect b="50000"/>
            <a:stretch/>
          </p:blipFill>
          <p:spPr bwMode="auto">
            <a:xfrm>
              <a:off x="500973" y="2910435"/>
              <a:ext cx="1899326" cy="1424493"/>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74"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874" r="2292" b="1945"/>
            <a:stretch/>
          </p:blipFill>
          <p:spPr bwMode="auto">
            <a:xfrm>
              <a:off x="88529" y="3222840"/>
              <a:ext cx="1930771" cy="1481657"/>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5" name="Straight Connector 74"/>
            <p:cNvCxnSpPr/>
            <p:nvPr/>
          </p:nvCxnSpPr>
          <p:spPr>
            <a:xfrm flipV="1">
              <a:off x="2006229" y="3663097"/>
              <a:ext cx="1193429" cy="10685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76200" y="2236972"/>
              <a:ext cx="1193429" cy="10094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267200" y="2161990"/>
            <a:ext cx="4800600" cy="2768913"/>
            <a:chOff x="4419600" y="1837439"/>
            <a:chExt cx="4800600" cy="2768913"/>
          </a:xfrm>
        </p:grpSpPr>
        <p:cxnSp>
          <p:nvCxnSpPr>
            <p:cNvPr id="129" name="Straight Connector 128"/>
            <p:cNvCxnSpPr/>
            <p:nvPr/>
          </p:nvCxnSpPr>
          <p:spPr>
            <a:xfrm flipH="1">
              <a:off x="4433164" y="2435982"/>
              <a:ext cx="4787036" cy="1437676"/>
            </a:xfrm>
            <a:prstGeom prst="line">
              <a:avLst/>
            </a:prstGeom>
            <a:ln w="7620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419600" y="2372448"/>
              <a:ext cx="0" cy="1548104"/>
            </a:xfrm>
            <a:prstGeom prst="line">
              <a:avLst/>
            </a:prstGeom>
            <a:ln w="7620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flipV="1">
              <a:off x="4433164" y="3905312"/>
              <a:ext cx="893316" cy="701040"/>
            </a:xfrm>
            <a:prstGeom prst="line">
              <a:avLst/>
            </a:prstGeom>
            <a:ln w="7620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rot="19198944">
              <a:off x="4739712" y="2855822"/>
              <a:ext cx="1268796" cy="1220666"/>
              <a:chOff x="3444560" y="4953000"/>
              <a:chExt cx="1111880" cy="975040"/>
            </a:xfrm>
            <a:scene3d>
              <a:camera prst="perspectiveContrastingRightFacing">
                <a:rot lat="657473" lon="18884687" rev="42649"/>
              </a:camera>
              <a:lightRig rig="threePt" dir="t"/>
            </a:scene3d>
          </p:grpSpPr>
          <p:sp>
            <p:nvSpPr>
              <p:cNvPr id="16" name="Oval 15"/>
              <p:cNvSpPr/>
              <p:nvPr/>
            </p:nvSpPr>
            <p:spPr>
              <a:xfrm>
                <a:off x="3537920" y="5150272"/>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3977960" y="5168053"/>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a:off x="3909540" y="5452571"/>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3772700" y="4965295"/>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3704280" y="5287112"/>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3692444" y="5589411"/>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150040" y="5360414"/>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4130360" y="5654360"/>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3886200" y="5791200"/>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3444560" y="5410200"/>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a:off x="4130360" y="4953000"/>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4358960" y="5197160"/>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4419600" y="5501960"/>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a:off x="3444560" y="5730560"/>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p:cNvGrpSpPr/>
            <p:nvPr/>
          </p:nvGrpSpPr>
          <p:grpSpPr>
            <a:xfrm rot="1741040">
              <a:off x="6241218" y="2386996"/>
              <a:ext cx="1265285" cy="1109565"/>
              <a:chOff x="3444560" y="4953000"/>
              <a:chExt cx="1111880" cy="975040"/>
            </a:xfrm>
            <a:scene3d>
              <a:camera prst="perspectiveHeroicExtremeLeftFacing" fov="2700000"/>
              <a:lightRig rig="threePt" dir="t"/>
            </a:scene3d>
          </p:grpSpPr>
          <p:sp>
            <p:nvSpPr>
              <p:cNvPr id="213" name="Oval 212"/>
              <p:cNvSpPr/>
              <p:nvPr/>
            </p:nvSpPr>
            <p:spPr>
              <a:xfrm>
                <a:off x="3537920" y="5150272"/>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3977960" y="5168053"/>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3909540" y="5452571"/>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3772700" y="4965295"/>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3704280" y="5287112"/>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3692444" y="5589411"/>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4150040" y="5360414"/>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a:off x="4130360" y="5654360"/>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p:cNvSpPr/>
              <p:nvPr/>
            </p:nvSpPr>
            <p:spPr>
              <a:xfrm>
                <a:off x="3886200" y="5791200"/>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p:cNvSpPr/>
              <p:nvPr/>
            </p:nvSpPr>
            <p:spPr>
              <a:xfrm>
                <a:off x="3444560" y="5410200"/>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p:cNvSpPr/>
              <p:nvPr/>
            </p:nvSpPr>
            <p:spPr>
              <a:xfrm>
                <a:off x="4130360" y="4953000"/>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a:off x="4358960" y="5197160"/>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p:cNvSpPr/>
              <p:nvPr/>
            </p:nvSpPr>
            <p:spPr>
              <a:xfrm>
                <a:off x="4419600" y="5501960"/>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p:cNvSpPr/>
              <p:nvPr/>
            </p:nvSpPr>
            <p:spPr>
              <a:xfrm>
                <a:off x="3444560" y="5730560"/>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oup 226"/>
            <p:cNvGrpSpPr/>
            <p:nvPr/>
          </p:nvGrpSpPr>
          <p:grpSpPr>
            <a:xfrm rot="1117972">
              <a:off x="7809697" y="1837439"/>
              <a:ext cx="1265285" cy="1109565"/>
              <a:chOff x="3444560" y="4953000"/>
              <a:chExt cx="1111880" cy="975040"/>
            </a:xfrm>
            <a:scene3d>
              <a:camera prst="perspectiveHeroicExtremeLeftFacing" fov="2700000"/>
              <a:lightRig rig="threePt" dir="t"/>
            </a:scene3d>
          </p:grpSpPr>
          <p:sp>
            <p:nvSpPr>
              <p:cNvPr id="228" name="Oval 227"/>
              <p:cNvSpPr/>
              <p:nvPr/>
            </p:nvSpPr>
            <p:spPr>
              <a:xfrm>
                <a:off x="3537920" y="5150272"/>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p:cNvSpPr/>
              <p:nvPr/>
            </p:nvSpPr>
            <p:spPr>
              <a:xfrm>
                <a:off x="3977960" y="5168053"/>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3909540" y="5452571"/>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p:cNvSpPr/>
              <p:nvPr/>
            </p:nvSpPr>
            <p:spPr>
              <a:xfrm>
                <a:off x="3772700" y="4965295"/>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p:nvPr/>
            </p:nvSpPr>
            <p:spPr>
              <a:xfrm>
                <a:off x="3704280" y="5287112"/>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a:off x="3692444" y="5589411"/>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p:cNvSpPr/>
              <p:nvPr/>
            </p:nvSpPr>
            <p:spPr>
              <a:xfrm>
                <a:off x="4150040" y="5360414"/>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a:off x="4130360" y="5654360"/>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p:cNvSpPr/>
              <p:nvPr/>
            </p:nvSpPr>
            <p:spPr>
              <a:xfrm>
                <a:off x="3886200" y="5791200"/>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p:cNvSpPr/>
              <p:nvPr/>
            </p:nvSpPr>
            <p:spPr>
              <a:xfrm>
                <a:off x="3444560" y="5410200"/>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p:cNvSpPr/>
              <p:nvPr/>
            </p:nvSpPr>
            <p:spPr>
              <a:xfrm>
                <a:off x="4130360" y="4953000"/>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p:cNvSpPr/>
              <p:nvPr/>
            </p:nvSpPr>
            <p:spPr>
              <a:xfrm>
                <a:off x="4358960" y="5197160"/>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p:cNvSpPr/>
              <p:nvPr/>
            </p:nvSpPr>
            <p:spPr>
              <a:xfrm>
                <a:off x="4419600" y="5501960"/>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p:cNvSpPr/>
              <p:nvPr/>
            </p:nvSpPr>
            <p:spPr>
              <a:xfrm>
                <a:off x="3444560" y="5730560"/>
                <a:ext cx="136840" cy="136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2" name="Oval 241"/>
          <p:cNvSpPr/>
          <p:nvPr/>
        </p:nvSpPr>
        <p:spPr>
          <a:xfrm>
            <a:off x="6484620" y="2970385"/>
            <a:ext cx="167619" cy="17864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p:cNvSpPr/>
          <p:nvPr/>
        </p:nvSpPr>
        <p:spPr>
          <a:xfrm>
            <a:off x="6931681" y="3601151"/>
            <a:ext cx="167619" cy="17864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p:cNvSpPr/>
          <p:nvPr/>
        </p:nvSpPr>
        <p:spPr>
          <a:xfrm>
            <a:off x="8392181" y="2708977"/>
            <a:ext cx="167619" cy="17864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p:cNvSpPr/>
          <p:nvPr/>
        </p:nvSpPr>
        <p:spPr>
          <a:xfrm>
            <a:off x="8318500" y="2445451"/>
            <a:ext cx="167619" cy="17864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p:cNvSpPr/>
          <p:nvPr/>
        </p:nvSpPr>
        <p:spPr>
          <a:xfrm>
            <a:off x="6776741" y="2999171"/>
            <a:ext cx="167619" cy="17864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181600" y="3803505"/>
            <a:ext cx="167619" cy="17864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150799" y="4734580"/>
            <a:ext cx="640401" cy="523220"/>
          </a:xfrm>
          <a:prstGeom prst="rect">
            <a:avLst/>
          </a:prstGeom>
          <a:noFill/>
        </p:spPr>
        <p:txBody>
          <a:bodyPr wrap="square" rtlCol="0">
            <a:spAutoFit/>
          </a:bodyPr>
          <a:lstStyle/>
          <a:p>
            <a:r>
              <a:rPr lang="en-US" sz="2800" b="1" dirty="0" smtClean="0"/>
              <a:t>x</a:t>
            </a:r>
            <a:endParaRPr lang="en-US" sz="2800" b="1" dirty="0"/>
          </a:p>
        </p:txBody>
      </p:sp>
      <p:sp>
        <p:nvSpPr>
          <p:cNvPr id="254" name="TextBox 253"/>
          <p:cNvSpPr txBox="1"/>
          <p:nvPr/>
        </p:nvSpPr>
        <p:spPr>
          <a:xfrm>
            <a:off x="4114800" y="2214520"/>
            <a:ext cx="640401" cy="523220"/>
          </a:xfrm>
          <a:prstGeom prst="rect">
            <a:avLst/>
          </a:prstGeom>
          <a:noFill/>
        </p:spPr>
        <p:txBody>
          <a:bodyPr wrap="square" rtlCol="0">
            <a:spAutoFit/>
          </a:bodyPr>
          <a:lstStyle/>
          <a:p>
            <a:r>
              <a:rPr lang="en-US" sz="2800" b="1" dirty="0" smtClean="0"/>
              <a:t>y</a:t>
            </a:r>
            <a:endParaRPr lang="en-US" sz="2800" b="1" dirty="0"/>
          </a:p>
        </p:txBody>
      </p:sp>
      <p:sp>
        <p:nvSpPr>
          <p:cNvPr id="255" name="TextBox 254"/>
          <p:cNvSpPr txBox="1"/>
          <p:nvPr/>
        </p:nvSpPr>
        <p:spPr>
          <a:xfrm>
            <a:off x="8686800" y="2829580"/>
            <a:ext cx="640401" cy="523220"/>
          </a:xfrm>
          <a:prstGeom prst="rect">
            <a:avLst/>
          </a:prstGeom>
          <a:noFill/>
        </p:spPr>
        <p:txBody>
          <a:bodyPr wrap="square" rtlCol="0">
            <a:spAutoFit/>
          </a:bodyPr>
          <a:lstStyle/>
          <a:p>
            <a:r>
              <a:rPr lang="en-US" sz="2800" b="1" dirty="0"/>
              <a:t>t</a:t>
            </a:r>
          </a:p>
        </p:txBody>
      </p:sp>
      <p:sp>
        <p:nvSpPr>
          <p:cNvPr id="23" name="TextBox 22"/>
          <p:cNvSpPr txBox="1"/>
          <p:nvPr/>
        </p:nvSpPr>
        <p:spPr>
          <a:xfrm>
            <a:off x="5849814" y="4267200"/>
            <a:ext cx="2532186" cy="954107"/>
          </a:xfrm>
          <a:prstGeom prst="rect">
            <a:avLst/>
          </a:prstGeom>
          <a:noFill/>
        </p:spPr>
        <p:txBody>
          <a:bodyPr wrap="square" rtlCol="0">
            <a:spAutoFit/>
          </a:bodyPr>
          <a:lstStyle/>
          <a:p>
            <a:pPr algn="ctr"/>
            <a:r>
              <a:rPr lang="en-US" sz="2800" b="1" dirty="0" smtClean="0">
                <a:solidFill>
                  <a:srgbClr val="FF0000"/>
                </a:solidFill>
              </a:rPr>
              <a:t>Non-local</a:t>
            </a:r>
          </a:p>
          <a:p>
            <a:pPr algn="ctr"/>
            <a:r>
              <a:rPr lang="en-US" sz="2800" b="1" dirty="0">
                <a:solidFill>
                  <a:srgbClr val="FF0000"/>
                </a:solidFill>
              </a:rPr>
              <a:t>g</a:t>
            </a:r>
            <a:r>
              <a:rPr lang="en-US" sz="2800" b="1" dirty="0" smtClean="0">
                <a:solidFill>
                  <a:srgbClr val="FF0000"/>
                </a:solidFill>
              </a:rPr>
              <a:t>raph structure</a:t>
            </a:r>
            <a:endParaRPr lang="en-US" sz="2800" b="1" dirty="0">
              <a:solidFill>
                <a:srgbClr val="FF0000"/>
              </a:solidFill>
            </a:endParaRPr>
          </a:p>
        </p:txBody>
      </p:sp>
      <p:cxnSp>
        <p:nvCxnSpPr>
          <p:cNvPr id="4" name="Straight Connector 3"/>
          <p:cNvCxnSpPr>
            <a:stCxn id="13" idx="7"/>
            <a:endCxn id="242" idx="3"/>
          </p:cNvCxnSpPr>
          <p:nvPr/>
        </p:nvCxnSpPr>
        <p:spPr>
          <a:xfrm flipV="1">
            <a:off x="5324672" y="3122869"/>
            <a:ext cx="1184495" cy="7067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13" idx="6"/>
            <a:endCxn id="243" idx="2"/>
          </p:cNvCxnSpPr>
          <p:nvPr/>
        </p:nvCxnSpPr>
        <p:spPr>
          <a:xfrm flipV="1">
            <a:off x="5349219" y="3690474"/>
            <a:ext cx="1582462" cy="2023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247" idx="3"/>
          </p:cNvCxnSpPr>
          <p:nvPr/>
        </p:nvCxnSpPr>
        <p:spPr>
          <a:xfrm flipV="1">
            <a:off x="5351738" y="3151655"/>
            <a:ext cx="1449550" cy="6912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245" idx="3"/>
          </p:cNvCxnSpPr>
          <p:nvPr/>
        </p:nvCxnSpPr>
        <p:spPr>
          <a:xfrm flipV="1">
            <a:off x="5334000" y="2861461"/>
            <a:ext cx="3082728" cy="10301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endCxn id="246" idx="3"/>
          </p:cNvCxnSpPr>
          <p:nvPr/>
        </p:nvCxnSpPr>
        <p:spPr>
          <a:xfrm flipV="1">
            <a:off x="5349219" y="2597935"/>
            <a:ext cx="2993828" cy="1307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4" name="Rectangle 93"/>
          <p:cNvSpPr/>
          <p:nvPr/>
        </p:nvSpPr>
        <p:spPr>
          <a:xfrm>
            <a:off x="4374072" y="1534180"/>
            <a:ext cx="4394356" cy="523220"/>
          </a:xfrm>
          <a:prstGeom prst="rect">
            <a:avLst/>
          </a:prstGeom>
          <a:solidFill>
            <a:srgbClr val="FFFF00"/>
          </a:solidFill>
          <a:ln w="19050">
            <a:solidFill>
              <a:srgbClr val="FF0000"/>
            </a:solidFill>
          </a:ln>
        </p:spPr>
        <p:txBody>
          <a:bodyPr wrap="square">
            <a:spAutoFit/>
          </a:bodyPr>
          <a:lstStyle/>
          <a:p>
            <a:r>
              <a:rPr lang="en-US" sz="2800" b="1" dirty="0" smtClean="0">
                <a:solidFill>
                  <a:srgbClr val="FF0000"/>
                </a:solidFill>
              </a:rPr>
              <a:t>Look for NN in feature space</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2888548604"/>
      </p:ext>
    </p:extLst>
  </p:cSld>
  <p:clrMapOvr>
    <a:masterClrMapping/>
  </p:clrMapOvr>
  <mc:AlternateContent xmlns:mc="http://schemas.openxmlformats.org/markup-compatibility/2006" xmlns:p14="http://schemas.microsoft.com/office/powerpoint/2010/main">
    <mc:Choice Requires="p14">
      <p:transition spd="slow" p14:dur="2000" advTm="31939"/>
    </mc:Choice>
    <mc:Fallback xmlns="">
      <p:transition spd="slow" advTm="319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5"/>
                                        </p:tgtEl>
                                        <p:attrNameLst>
                                          <p:attrName>style.visibility</p:attrName>
                                        </p:attrNameLst>
                                      </p:cBhvr>
                                      <p:to>
                                        <p:strVal val="visible"/>
                                      </p:to>
                                    </p:set>
                                    <p:animEffect transition="in" filter="wipe(left)">
                                      <p:cBhvr>
                                        <p:cTn id="10" dur="500"/>
                                        <p:tgtEl>
                                          <p:spTgt spid="25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54"/>
                                        </p:tgtEl>
                                        <p:attrNameLst>
                                          <p:attrName>style.visibility</p:attrName>
                                        </p:attrNameLst>
                                      </p:cBhvr>
                                      <p:to>
                                        <p:strVal val="visible"/>
                                      </p:to>
                                    </p:set>
                                    <p:animEffect transition="in" filter="wipe(left)">
                                      <p:cBhvr>
                                        <p:cTn id="16" dur="500"/>
                                        <p:tgtEl>
                                          <p:spTgt spid="25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35" presetClass="emph" presetSubtype="0" repeatCount="3000" fill="hold" grpId="1" nodeType="withEffect">
                                  <p:stCondLst>
                                    <p:cond delay="0"/>
                                  </p:stCondLst>
                                  <p:childTnLst>
                                    <p:anim calcmode="discrete" valueType="str">
                                      <p:cBhvr>
                                        <p:cTn id="22" dur="500" fill="hold"/>
                                        <p:tgtEl>
                                          <p:spTgt spid="13"/>
                                        </p:tgtEl>
                                        <p:attrNameLst>
                                          <p:attrName>style.visibility</p:attrName>
                                        </p:attrNameLst>
                                      </p:cBhvr>
                                      <p:tavLst>
                                        <p:tav tm="0">
                                          <p:val>
                                            <p:strVal val="hidden"/>
                                          </p:val>
                                        </p:tav>
                                        <p:tav tm="50000">
                                          <p:val>
                                            <p:strVal val="visible"/>
                                          </p:val>
                                        </p:tav>
                                      </p:tavLst>
                                    </p:anim>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94"/>
                                        </p:tgtEl>
                                        <p:attrNameLst>
                                          <p:attrName>style.visibility</p:attrName>
                                        </p:attrNameLst>
                                      </p:cBhvr>
                                      <p:to>
                                        <p:strVal val="visible"/>
                                      </p:to>
                                    </p:set>
                                    <p:animEffect transition="in" filter="wipe(left)">
                                      <p:cBhvr>
                                        <p:cTn id="26" dur="500"/>
                                        <p:tgtEl>
                                          <p:spTgt spid="9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2"/>
                                        </p:tgtEl>
                                        <p:attrNameLst>
                                          <p:attrName>style.visibility</p:attrName>
                                        </p:attrNameLst>
                                      </p:cBhvr>
                                      <p:to>
                                        <p:strVal val="visible"/>
                                      </p:to>
                                    </p:set>
                                  </p:childTnLst>
                                </p:cTn>
                              </p:par>
                              <p:par>
                                <p:cTn id="31" presetID="35" presetClass="emph" presetSubtype="0" repeatCount="2000" fill="hold" grpId="1" nodeType="withEffect">
                                  <p:stCondLst>
                                    <p:cond delay="0"/>
                                  </p:stCondLst>
                                  <p:childTnLst>
                                    <p:anim calcmode="discrete" valueType="str">
                                      <p:cBhvr>
                                        <p:cTn id="32" dur="500" fill="hold"/>
                                        <p:tgtEl>
                                          <p:spTgt spid="242"/>
                                        </p:tgtEl>
                                        <p:attrNameLst>
                                          <p:attrName>style.visibility</p:attrName>
                                        </p:attrNameLst>
                                      </p:cBhvr>
                                      <p:tavLst>
                                        <p:tav tm="0">
                                          <p:val>
                                            <p:strVal val="hidden"/>
                                          </p:val>
                                        </p:tav>
                                        <p:tav tm="50000">
                                          <p:val>
                                            <p:strVal val="visible"/>
                                          </p:val>
                                        </p:tav>
                                      </p:tavLst>
                                    </p:anim>
                                  </p:childTnLst>
                                </p:cTn>
                              </p:par>
                              <p:par>
                                <p:cTn id="33" presetID="1" presetClass="entr" presetSubtype="0" fill="hold" grpId="0" nodeType="withEffect">
                                  <p:stCondLst>
                                    <p:cond delay="0"/>
                                  </p:stCondLst>
                                  <p:childTnLst>
                                    <p:set>
                                      <p:cBhvr>
                                        <p:cTn id="34" dur="1" fill="hold">
                                          <p:stCondLst>
                                            <p:cond delay="0"/>
                                          </p:stCondLst>
                                        </p:cTn>
                                        <p:tgtEl>
                                          <p:spTgt spid="243"/>
                                        </p:tgtEl>
                                        <p:attrNameLst>
                                          <p:attrName>style.visibility</p:attrName>
                                        </p:attrNameLst>
                                      </p:cBhvr>
                                      <p:to>
                                        <p:strVal val="visible"/>
                                      </p:to>
                                    </p:set>
                                  </p:childTnLst>
                                </p:cTn>
                              </p:par>
                              <p:par>
                                <p:cTn id="35" presetID="35" presetClass="emph" presetSubtype="0" repeatCount="2000" fill="hold" grpId="1" nodeType="withEffect">
                                  <p:stCondLst>
                                    <p:cond delay="0"/>
                                  </p:stCondLst>
                                  <p:childTnLst>
                                    <p:anim calcmode="discrete" valueType="str">
                                      <p:cBhvr>
                                        <p:cTn id="36" dur="500" fill="hold"/>
                                        <p:tgtEl>
                                          <p:spTgt spid="243"/>
                                        </p:tgtEl>
                                        <p:attrNameLst>
                                          <p:attrName>style.visibility</p:attrName>
                                        </p:attrNameLst>
                                      </p:cBhvr>
                                      <p:tavLst>
                                        <p:tav tm="0">
                                          <p:val>
                                            <p:strVal val="hidden"/>
                                          </p:val>
                                        </p:tav>
                                        <p:tav tm="50000">
                                          <p:val>
                                            <p:strVal val="visible"/>
                                          </p:val>
                                        </p:tav>
                                      </p:tavLst>
                                    </p:anim>
                                  </p:childTnLst>
                                </p:cTn>
                              </p:par>
                              <p:par>
                                <p:cTn id="37" presetID="1" presetClass="entr" presetSubtype="0" fill="hold" grpId="0" nodeType="withEffect">
                                  <p:stCondLst>
                                    <p:cond delay="0"/>
                                  </p:stCondLst>
                                  <p:childTnLst>
                                    <p:set>
                                      <p:cBhvr>
                                        <p:cTn id="38" dur="1" fill="hold">
                                          <p:stCondLst>
                                            <p:cond delay="0"/>
                                          </p:stCondLst>
                                        </p:cTn>
                                        <p:tgtEl>
                                          <p:spTgt spid="245"/>
                                        </p:tgtEl>
                                        <p:attrNameLst>
                                          <p:attrName>style.visibility</p:attrName>
                                        </p:attrNameLst>
                                      </p:cBhvr>
                                      <p:to>
                                        <p:strVal val="visible"/>
                                      </p:to>
                                    </p:set>
                                  </p:childTnLst>
                                </p:cTn>
                              </p:par>
                              <p:par>
                                <p:cTn id="39" presetID="35" presetClass="emph" presetSubtype="0" repeatCount="2000" fill="hold" grpId="1" nodeType="withEffect">
                                  <p:stCondLst>
                                    <p:cond delay="0"/>
                                  </p:stCondLst>
                                  <p:childTnLst>
                                    <p:anim calcmode="discrete" valueType="str">
                                      <p:cBhvr>
                                        <p:cTn id="40" dur="500" fill="hold"/>
                                        <p:tgtEl>
                                          <p:spTgt spid="245"/>
                                        </p:tgtEl>
                                        <p:attrNameLst>
                                          <p:attrName>style.visibility</p:attrName>
                                        </p:attrNameLst>
                                      </p:cBhvr>
                                      <p:tavLst>
                                        <p:tav tm="0">
                                          <p:val>
                                            <p:strVal val="hidden"/>
                                          </p:val>
                                        </p:tav>
                                        <p:tav tm="50000">
                                          <p:val>
                                            <p:strVal val="visible"/>
                                          </p:val>
                                        </p:tav>
                                      </p:tavLst>
                                    </p:anim>
                                  </p:childTnLst>
                                </p:cTn>
                              </p:par>
                              <p:par>
                                <p:cTn id="41" presetID="1" presetClass="entr" presetSubtype="0" fill="hold" grpId="0" nodeType="withEffect">
                                  <p:stCondLst>
                                    <p:cond delay="0"/>
                                  </p:stCondLst>
                                  <p:childTnLst>
                                    <p:set>
                                      <p:cBhvr>
                                        <p:cTn id="42" dur="1" fill="hold">
                                          <p:stCondLst>
                                            <p:cond delay="0"/>
                                          </p:stCondLst>
                                        </p:cTn>
                                        <p:tgtEl>
                                          <p:spTgt spid="246"/>
                                        </p:tgtEl>
                                        <p:attrNameLst>
                                          <p:attrName>style.visibility</p:attrName>
                                        </p:attrNameLst>
                                      </p:cBhvr>
                                      <p:to>
                                        <p:strVal val="visible"/>
                                      </p:to>
                                    </p:set>
                                  </p:childTnLst>
                                </p:cTn>
                              </p:par>
                              <p:par>
                                <p:cTn id="43" presetID="35" presetClass="emph" presetSubtype="0" repeatCount="2000" fill="hold" grpId="1" nodeType="withEffect">
                                  <p:stCondLst>
                                    <p:cond delay="0"/>
                                  </p:stCondLst>
                                  <p:childTnLst>
                                    <p:anim calcmode="discrete" valueType="str">
                                      <p:cBhvr>
                                        <p:cTn id="44" dur="500" fill="hold"/>
                                        <p:tgtEl>
                                          <p:spTgt spid="246"/>
                                        </p:tgtEl>
                                        <p:attrNameLst>
                                          <p:attrName>style.visibility</p:attrName>
                                        </p:attrNameLst>
                                      </p:cBhvr>
                                      <p:tavLst>
                                        <p:tav tm="0">
                                          <p:val>
                                            <p:strVal val="hidden"/>
                                          </p:val>
                                        </p:tav>
                                        <p:tav tm="50000">
                                          <p:val>
                                            <p:strVal val="visible"/>
                                          </p:val>
                                        </p:tav>
                                      </p:tavLst>
                                    </p:anim>
                                  </p:childTnLst>
                                </p:cTn>
                              </p:par>
                              <p:par>
                                <p:cTn id="45" presetID="1" presetClass="entr" presetSubtype="0" fill="hold" grpId="0" nodeType="withEffect">
                                  <p:stCondLst>
                                    <p:cond delay="0"/>
                                  </p:stCondLst>
                                  <p:childTnLst>
                                    <p:set>
                                      <p:cBhvr>
                                        <p:cTn id="46" dur="1" fill="hold">
                                          <p:stCondLst>
                                            <p:cond delay="0"/>
                                          </p:stCondLst>
                                        </p:cTn>
                                        <p:tgtEl>
                                          <p:spTgt spid="247"/>
                                        </p:tgtEl>
                                        <p:attrNameLst>
                                          <p:attrName>style.visibility</p:attrName>
                                        </p:attrNameLst>
                                      </p:cBhvr>
                                      <p:to>
                                        <p:strVal val="visible"/>
                                      </p:to>
                                    </p:set>
                                  </p:childTnLst>
                                </p:cTn>
                              </p:par>
                              <p:par>
                                <p:cTn id="47" presetID="35" presetClass="emph" presetSubtype="0" repeatCount="2000" fill="hold" grpId="1" nodeType="withEffect">
                                  <p:stCondLst>
                                    <p:cond delay="0"/>
                                  </p:stCondLst>
                                  <p:childTnLst>
                                    <p:anim calcmode="discrete" valueType="str">
                                      <p:cBhvr>
                                        <p:cTn id="48" dur="500" fill="hold"/>
                                        <p:tgtEl>
                                          <p:spTgt spid="247"/>
                                        </p:tgtEl>
                                        <p:attrNameLst>
                                          <p:attrName>style.visibility</p:attrName>
                                        </p:attrNameLst>
                                      </p:cBhvr>
                                      <p:tavLst>
                                        <p:tav tm="0">
                                          <p:val>
                                            <p:strVal val="hidden"/>
                                          </p:val>
                                        </p:tav>
                                        <p:tav tm="50000">
                                          <p:val>
                                            <p:strVal val="visible"/>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500"/>
                                        <p:tgtEl>
                                          <p:spTgt spid="23"/>
                                        </p:tgtEl>
                                      </p:cBhvr>
                                    </p:animEffect>
                                  </p:childTnLst>
                                </p:cTn>
                              </p:par>
                              <p:par>
                                <p:cTn id="54" presetID="22" presetClass="entr" presetSubtype="4" fill="hold" nodeType="withEffect">
                                  <p:stCondLst>
                                    <p:cond delay="250"/>
                                  </p:stCondLst>
                                  <p:childTnLst>
                                    <p:set>
                                      <p:cBhvr>
                                        <p:cTn id="55" dur="1" fill="hold">
                                          <p:stCondLst>
                                            <p:cond delay="0"/>
                                          </p:stCondLst>
                                        </p:cTn>
                                        <p:tgtEl>
                                          <p:spTgt spid="4"/>
                                        </p:tgtEl>
                                        <p:attrNameLst>
                                          <p:attrName>style.visibility</p:attrName>
                                        </p:attrNameLst>
                                      </p:cBhvr>
                                      <p:to>
                                        <p:strVal val="visible"/>
                                      </p:to>
                                    </p:set>
                                    <p:animEffect transition="in" filter="wipe(down)">
                                      <p:cBhvr>
                                        <p:cTn id="56" dur="500"/>
                                        <p:tgtEl>
                                          <p:spTgt spid="4"/>
                                        </p:tgtEl>
                                      </p:cBhvr>
                                    </p:animEffect>
                                  </p:childTnLst>
                                </p:cTn>
                              </p:par>
                              <p:par>
                                <p:cTn id="57" presetID="22" presetClass="entr" presetSubtype="4" fill="hold" nodeType="withEffect">
                                  <p:stCondLst>
                                    <p:cond delay="250"/>
                                  </p:stCondLst>
                                  <p:childTnLst>
                                    <p:set>
                                      <p:cBhvr>
                                        <p:cTn id="58" dur="1" fill="hold">
                                          <p:stCondLst>
                                            <p:cond delay="0"/>
                                          </p:stCondLst>
                                        </p:cTn>
                                        <p:tgtEl>
                                          <p:spTgt spid="85"/>
                                        </p:tgtEl>
                                        <p:attrNameLst>
                                          <p:attrName>style.visibility</p:attrName>
                                        </p:attrNameLst>
                                      </p:cBhvr>
                                      <p:to>
                                        <p:strVal val="visible"/>
                                      </p:to>
                                    </p:set>
                                    <p:animEffect transition="in" filter="wipe(down)">
                                      <p:cBhvr>
                                        <p:cTn id="59" dur="500"/>
                                        <p:tgtEl>
                                          <p:spTgt spid="85"/>
                                        </p:tgtEl>
                                      </p:cBhvr>
                                    </p:animEffect>
                                  </p:childTnLst>
                                </p:cTn>
                              </p:par>
                              <p:par>
                                <p:cTn id="60" presetID="22" presetClass="entr" presetSubtype="4" fill="hold" nodeType="withEffect">
                                  <p:stCondLst>
                                    <p:cond delay="250"/>
                                  </p:stCondLst>
                                  <p:childTnLst>
                                    <p:set>
                                      <p:cBhvr>
                                        <p:cTn id="61" dur="1" fill="hold">
                                          <p:stCondLst>
                                            <p:cond delay="0"/>
                                          </p:stCondLst>
                                        </p:cTn>
                                        <p:tgtEl>
                                          <p:spTgt spid="89"/>
                                        </p:tgtEl>
                                        <p:attrNameLst>
                                          <p:attrName>style.visibility</p:attrName>
                                        </p:attrNameLst>
                                      </p:cBhvr>
                                      <p:to>
                                        <p:strVal val="visible"/>
                                      </p:to>
                                    </p:set>
                                    <p:animEffect transition="in" filter="wipe(down)">
                                      <p:cBhvr>
                                        <p:cTn id="62" dur="500"/>
                                        <p:tgtEl>
                                          <p:spTgt spid="89"/>
                                        </p:tgtEl>
                                      </p:cBhvr>
                                    </p:animEffect>
                                  </p:childTnLst>
                                </p:cTn>
                              </p:par>
                              <p:par>
                                <p:cTn id="63" presetID="22" presetClass="entr" presetSubtype="4" fill="hold" nodeType="withEffect">
                                  <p:stCondLst>
                                    <p:cond delay="250"/>
                                  </p:stCondLst>
                                  <p:childTnLst>
                                    <p:set>
                                      <p:cBhvr>
                                        <p:cTn id="64" dur="1" fill="hold">
                                          <p:stCondLst>
                                            <p:cond delay="0"/>
                                          </p:stCondLst>
                                        </p:cTn>
                                        <p:tgtEl>
                                          <p:spTgt spid="87"/>
                                        </p:tgtEl>
                                        <p:attrNameLst>
                                          <p:attrName>style.visibility</p:attrName>
                                        </p:attrNameLst>
                                      </p:cBhvr>
                                      <p:to>
                                        <p:strVal val="visible"/>
                                      </p:to>
                                    </p:set>
                                    <p:animEffect transition="in" filter="wipe(down)">
                                      <p:cBhvr>
                                        <p:cTn id="65" dur="500"/>
                                        <p:tgtEl>
                                          <p:spTgt spid="87"/>
                                        </p:tgtEl>
                                      </p:cBhvr>
                                    </p:animEffect>
                                  </p:childTnLst>
                                </p:cTn>
                              </p:par>
                              <p:par>
                                <p:cTn id="66" presetID="22" presetClass="entr" presetSubtype="4" fill="hold" nodeType="withEffect">
                                  <p:stCondLst>
                                    <p:cond delay="250"/>
                                  </p:stCondLst>
                                  <p:childTnLst>
                                    <p:set>
                                      <p:cBhvr>
                                        <p:cTn id="67" dur="1" fill="hold">
                                          <p:stCondLst>
                                            <p:cond delay="0"/>
                                          </p:stCondLst>
                                        </p:cTn>
                                        <p:tgtEl>
                                          <p:spTgt spid="82"/>
                                        </p:tgtEl>
                                        <p:attrNameLst>
                                          <p:attrName>style.visibility</p:attrName>
                                        </p:attrNameLst>
                                      </p:cBhvr>
                                      <p:to>
                                        <p:strVal val="visible"/>
                                      </p:to>
                                    </p:set>
                                    <p:animEffect transition="in" filter="wipe(down)">
                                      <p:cBhvr>
                                        <p:cTn id="68"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animBg="1"/>
      <p:bldP spid="242" grpId="1" animBg="1"/>
      <p:bldP spid="243" grpId="0" animBg="1"/>
      <p:bldP spid="243" grpId="1" animBg="1"/>
      <p:bldP spid="245" grpId="0" animBg="1"/>
      <p:bldP spid="245" grpId="1" animBg="1"/>
      <p:bldP spid="246" grpId="0" animBg="1"/>
      <p:bldP spid="246" grpId="1" animBg="1"/>
      <p:bldP spid="247" grpId="0" animBg="1"/>
      <p:bldP spid="247" grpId="1" animBg="1"/>
      <p:bldP spid="13" grpId="0" animBg="1"/>
      <p:bldP spid="13" grpId="1" animBg="1"/>
      <p:bldP spid="21" grpId="0"/>
      <p:bldP spid="254" grpId="0"/>
      <p:bldP spid="255" grpId="0"/>
      <p:bldP spid="23" grpId="0"/>
      <p:bldP spid="9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276288" y="1219200"/>
            <a:ext cx="942912" cy="2514600"/>
            <a:chOff x="8420437" y="1794551"/>
            <a:chExt cx="1085003" cy="2621104"/>
          </a:xfrm>
        </p:grpSpPr>
        <p:sp>
          <p:nvSpPr>
            <p:cNvPr id="49" name="Rectangle 48"/>
            <p:cNvSpPr/>
            <p:nvPr/>
          </p:nvSpPr>
          <p:spPr>
            <a:xfrm>
              <a:off x="8420437" y="1953819"/>
              <a:ext cx="934834" cy="2461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8686800" y="2404497"/>
              <a:ext cx="314326" cy="1481703"/>
              <a:chOff x="8782052" y="2560172"/>
              <a:chExt cx="314326" cy="1481703"/>
            </a:xfrm>
          </p:grpSpPr>
          <p:grpSp>
            <p:nvGrpSpPr>
              <p:cNvPr id="53" name="Group 52"/>
              <p:cNvGrpSpPr/>
              <p:nvPr/>
            </p:nvGrpSpPr>
            <p:grpSpPr>
              <a:xfrm>
                <a:off x="8782052" y="2560172"/>
                <a:ext cx="314326" cy="1467189"/>
                <a:chOff x="9601200" y="2237719"/>
                <a:chExt cx="314326" cy="1467189"/>
              </a:xfrm>
            </p:grpSpPr>
            <p:pic>
              <p:nvPicPr>
                <p:cNvPr id="55"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83975" t="32310" r="14105" b="43515"/>
                <a:stretch/>
              </p:blipFill>
              <p:spPr bwMode="auto">
                <a:xfrm>
                  <a:off x="9601200" y="2237719"/>
                  <a:ext cx="314325" cy="91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ectangle 55"/>
                <p:cNvSpPr/>
                <p:nvPr/>
              </p:nvSpPr>
              <p:spPr>
                <a:xfrm>
                  <a:off x="9601200" y="3137605"/>
                  <a:ext cx="314326" cy="56730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p:cNvSpPr/>
              <p:nvPr/>
            </p:nvSpPr>
            <p:spPr>
              <a:xfrm>
                <a:off x="8782052" y="2560172"/>
                <a:ext cx="314325" cy="1481703"/>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p:cNvSpPr txBox="1"/>
            <p:nvPr/>
          </p:nvSpPr>
          <p:spPr>
            <a:xfrm>
              <a:off x="8591040" y="1794551"/>
              <a:ext cx="914400" cy="609543"/>
            </a:xfrm>
            <a:prstGeom prst="rect">
              <a:avLst/>
            </a:prstGeom>
            <a:noFill/>
          </p:spPr>
          <p:txBody>
            <a:bodyPr wrap="square" rtlCol="0">
              <a:spAutoFit/>
            </a:bodyPr>
            <a:lstStyle/>
            <a:p>
              <a:r>
                <a:rPr lang="en-US" sz="3200" b="1" dirty="0" err="1" smtClean="0"/>
                <a:t>fg</a:t>
              </a:r>
              <a:endParaRPr lang="en-US" sz="3200" b="1" dirty="0"/>
            </a:p>
          </p:txBody>
        </p:sp>
        <p:sp>
          <p:nvSpPr>
            <p:cNvPr id="52" name="TextBox 51"/>
            <p:cNvSpPr txBox="1"/>
            <p:nvPr/>
          </p:nvSpPr>
          <p:spPr>
            <a:xfrm>
              <a:off x="8594820" y="3799704"/>
              <a:ext cx="759528" cy="609543"/>
            </a:xfrm>
            <a:prstGeom prst="rect">
              <a:avLst/>
            </a:prstGeom>
            <a:noFill/>
          </p:spPr>
          <p:txBody>
            <a:bodyPr wrap="square" rtlCol="0">
              <a:spAutoFit/>
            </a:bodyPr>
            <a:lstStyle/>
            <a:p>
              <a:r>
                <a:rPr lang="en-US" sz="3200" b="1" dirty="0" err="1" smtClean="0"/>
                <a:t>bg</a:t>
              </a:r>
              <a:endParaRPr lang="en-US" sz="3200" b="1" dirty="0"/>
            </a:p>
          </p:txBody>
        </p:sp>
      </p:grpSp>
      <p:sp>
        <p:nvSpPr>
          <p:cNvPr id="2" name="Title 1"/>
          <p:cNvSpPr>
            <a:spLocks noGrp="1"/>
          </p:cNvSpPr>
          <p:nvPr>
            <p:ph type="title"/>
          </p:nvPr>
        </p:nvSpPr>
        <p:spPr>
          <a:xfrm>
            <a:off x="457200" y="0"/>
            <a:ext cx="8229600" cy="1143000"/>
          </a:xfrm>
        </p:spPr>
        <p:txBody>
          <a:bodyPr>
            <a:normAutofit fontScale="90000"/>
          </a:bodyPr>
          <a:lstStyle/>
          <a:p>
            <a:r>
              <a:rPr lang="en-US" b="1" u="sng" dirty="0">
                <a:solidFill>
                  <a:srgbClr val="FF0000"/>
                </a:solidFill>
              </a:rPr>
              <a:t>Step </a:t>
            </a:r>
            <a:r>
              <a:rPr lang="en-US" b="1" u="sng" dirty="0" smtClean="0">
                <a:solidFill>
                  <a:srgbClr val="FF0000"/>
                </a:solidFill>
              </a:rPr>
              <a:t>3:</a:t>
            </a:r>
            <a:r>
              <a:rPr lang="en-US" b="1" dirty="0" smtClean="0">
                <a:solidFill>
                  <a:srgbClr val="FF0000"/>
                </a:solidFill>
              </a:rPr>
              <a:t> Initialize </a:t>
            </a:r>
            <a:r>
              <a:rPr lang="en-US" b="1" dirty="0" err="1" smtClean="0">
                <a:solidFill>
                  <a:srgbClr val="FF0000"/>
                </a:solidFill>
              </a:rPr>
              <a:t>Fg</a:t>
            </a:r>
            <a:r>
              <a:rPr lang="en-US" b="1" dirty="0" smtClean="0">
                <a:solidFill>
                  <a:srgbClr val="FF0000"/>
                </a:solidFill>
              </a:rPr>
              <a:t> likelihood votes</a:t>
            </a:r>
            <a:endParaRPr lang="en-US" dirty="0"/>
          </a:p>
        </p:txBody>
      </p:sp>
      <p:grpSp>
        <p:nvGrpSpPr>
          <p:cNvPr id="4" name="Group 3"/>
          <p:cNvGrpSpPr/>
          <p:nvPr/>
        </p:nvGrpSpPr>
        <p:grpSpPr>
          <a:xfrm>
            <a:off x="751719" y="4104518"/>
            <a:ext cx="7935081" cy="2400368"/>
            <a:chOff x="76200" y="3060700"/>
            <a:chExt cx="9084409" cy="2966302"/>
          </a:xfrm>
        </p:grpSpPr>
        <p:grpSp>
          <p:nvGrpSpPr>
            <p:cNvPr id="34" name="Group 33"/>
            <p:cNvGrpSpPr/>
            <p:nvPr/>
          </p:nvGrpSpPr>
          <p:grpSpPr>
            <a:xfrm>
              <a:off x="5066844" y="3131107"/>
              <a:ext cx="4093765" cy="2812493"/>
              <a:chOff x="4974035" y="2369398"/>
              <a:chExt cx="4093765" cy="2812493"/>
            </a:xfrm>
          </p:grpSpPr>
          <p:sp>
            <p:nvSpPr>
              <p:cNvPr id="5" name="Oval 4"/>
              <p:cNvSpPr/>
              <p:nvPr/>
            </p:nvSpPr>
            <p:spPr>
              <a:xfrm rot="5400000">
                <a:off x="5354275" y="2770474"/>
                <a:ext cx="457491" cy="55534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5400000">
                <a:off x="6717777" y="2702697"/>
                <a:ext cx="457491" cy="55534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5400000">
                <a:off x="5970582" y="3283298"/>
                <a:ext cx="457491" cy="55534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5400000">
                <a:off x="7587360" y="3171789"/>
                <a:ext cx="457491" cy="55534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5400000">
                <a:off x="5022961" y="3485573"/>
                <a:ext cx="457491" cy="55534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5400000">
                <a:off x="7570712" y="3938952"/>
                <a:ext cx="457491" cy="55534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5400000">
                <a:off x="7587360" y="2320472"/>
                <a:ext cx="457491" cy="55534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5400000">
                <a:off x="8357272" y="3633745"/>
                <a:ext cx="457491" cy="55534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5400000">
                <a:off x="8561382" y="2876708"/>
                <a:ext cx="457491" cy="55534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5400000">
                <a:off x="5692910" y="4116796"/>
                <a:ext cx="457491" cy="55534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5400000">
                <a:off x="6884982" y="4675474"/>
                <a:ext cx="457491" cy="55534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endCxn id="14" idx="3"/>
              </p:cNvCxnSpPr>
              <p:nvPr/>
            </p:nvCxnSpPr>
            <p:spPr>
              <a:xfrm>
                <a:off x="5350848" y="3905759"/>
                <a:ext cx="374464" cy="32696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43983" y="3157336"/>
                <a:ext cx="374464" cy="32696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350848" y="3168743"/>
                <a:ext cx="95136" cy="59450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069794" y="3670785"/>
                <a:ext cx="95136" cy="59450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5" idx="4"/>
                <a:endCxn id="14" idx="7"/>
              </p:cNvCxnSpPr>
              <p:nvPr/>
            </p:nvCxnSpPr>
            <p:spPr>
              <a:xfrm flipH="1" flipV="1">
                <a:off x="6118000" y="4556216"/>
                <a:ext cx="718056" cy="39693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0" idx="6"/>
                <a:endCxn id="15" idx="0"/>
              </p:cNvCxnSpPr>
              <p:nvPr/>
            </p:nvCxnSpPr>
            <p:spPr>
              <a:xfrm flipH="1">
                <a:off x="7391400" y="4445370"/>
                <a:ext cx="408058" cy="5077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2" idx="5"/>
              </p:cNvCxnSpPr>
              <p:nvPr/>
            </p:nvCxnSpPr>
            <p:spPr>
              <a:xfrm flipH="1">
                <a:off x="7918472" y="4073164"/>
                <a:ext cx="471201" cy="7917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8" idx="6"/>
                <a:endCxn id="10" idx="2"/>
              </p:cNvCxnSpPr>
              <p:nvPr/>
            </p:nvCxnSpPr>
            <p:spPr>
              <a:xfrm flipH="1">
                <a:off x="7799458" y="3678208"/>
                <a:ext cx="16647" cy="30967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7"/>
                <a:endCxn id="13" idx="5"/>
              </p:cNvCxnSpPr>
              <p:nvPr/>
            </p:nvCxnSpPr>
            <p:spPr>
              <a:xfrm>
                <a:off x="8012449" y="2759891"/>
                <a:ext cx="581336" cy="5562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2" idx="1"/>
                <a:endCxn id="13" idx="6"/>
              </p:cNvCxnSpPr>
              <p:nvPr/>
            </p:nvCxnSpPr>
            <p:spPr>
              <a:xfrm flipV="1">
                <a:off x="8782360" y="3383126"/>
                <a:ext cx="7768" cy="36654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1" idx="4"/>
              </p:cNvCxnSpPr>
              <p:nvPr/>
            </p:nvCxnSpPr>
            <p:spPr>
              <a:xfrm flipH="1">
                <a:off x="7157578" y="2598144"/>
                <a:ext cx="380855" cy="27215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8" idx="2"/>
              </p:cNvCxnSpPr>
              <p:nvPr/>
            </p:nvCxnSpPr>
            <p:spPr>
              <a:xfrm flipH="1">
                <a:off x="7816105" y="2765851"/>
                <a:ext cx="1014" cy="4548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76200" y="3060700"/>
              <a:ext cx="3733800" cy="2966302"/>
              <a:chOff x="76200" y="2236972"/>
              <a:chExt cx="3136529" cy="2494631"/>
            </a:xfrm>
          </p:grpSpPr>
          <p:pic>
            <p:nvPicPr>
              <p:cNvPr id="35" name="Picture 2" descr="E:\work\video_coseg_data\comparison2\salta2\1066.jpg"/>
              <p:cNvPicPr>
                <a:picLocks noChangeAspect="1" noChangeArrowheads="1"/>
              </p:cNvPicPr>
              <p:nvPr/>
            </p:nvPicPr>
            <p:blipFill rotWithShape="1">
              <a:blip r:embed="rId9">
                <a:extLst>
                  <a:ext uri="{28A0092B-C50C-407E-A947-70E740481C1C}">
                    <a14:useLocalDpi xmlns:a14="http://schemas.microsoft.com/office/drawing/2010/main" val="0"/>
                  </a:ext>
                </a:extLst>
              </a:blip>
              <a:srcRect b="50000"/>
              <a:stretch/>
            </p:blipFill>
            <p:spPr bwMode="auto">
              <a:xfrm>
                <a:off x="1313403" y="2266097"/>
                <a:ext cx="1899326" cy="1424494"/>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38" name="Picture 5" descr="E:\work\video_coseg_data\comparison2\salta2\1052.jpg"/>
              <p:cNvPicPr>
                <a:picLocks noChangeAspect="1" noChangeArrowheads="1"/>
              </p:cNvPicPr>
              <p:nvPr/>
            </p:nvPicPr>
            <p:blipFill rotWithShape="1">
              <a:blip r:embed="rId10">
                <a:extLst>
                  <a:ext uri="{28A0092B-C50C-407E-A947-70E740481C1C}">
                    <a14:useLocalDpi xmlns:a14="http://schemas.microsoft.com/office/drawing/2010/main" val="0"/>
                  </a:ext>
                </a:extLst>
              </a:blip>
              <a:srcRect b="50000"/>
              <a:stretch/>
            </p:blipFill>
            <p:spPr bwMode="auto">
              <a:xfrm>
                <a:off x="926729" y="2570897"/>
                <a:ext cx="1899326" cy="1424493"/>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37" name="Picture 4" descr="E:\work\video_coseg_data\comparison2\salta2\1020.jpg"/>
              <p:cNvPicPr>
                <a:picLocks noChangeAspect="1" noChangeArrowheads="1"/>
              </p:cNvPicPr>
              <p:nvPr/>
            </p:nvPicPr>
            <p:blipFill rotWithShape="1">
              <a:blip r:embed="rId11">
                <a:extLst>
                  <a:ext uri="{28A0092B-C50C-407E-A947-70E740481C1C}">
                    <a14:useLocalDpi xmlns:a14="http://schemas.microsoft.com/office/drawing/2010/main" val="0"/>
                  </a:ext>
                </a:extLst>
              </a:blip>
              <a:srcRect b="50000"/>
              <a:stretch/>
            </p:blipFill>
            <p:spPr bwMode="auto">
              <a:xfrm>
                <a:off x="500973" y="2910435"/>
                <a:ext cx="1899326" cy="1424493"/>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pic>
            <p:nvPicPr>
              <p:cNvPr id="39"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l="1874" r="2292" b="1945"/>
              <a:stretch/>
            </p:blipFill>
            <p:spPr bwMode="auto">
              <a:xfrm>
                <a:off x="88529" y="3222840"/>
                <a:ext cx="1930771" cy="1481657"/>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1" name="Straight Connector 40"/>
              <p:cNvCxnSpPr/>
              <p:nvPr/>
            </p:nvCxnSpPr>
            <p:spPr>
              <a:xfrm flipV="1">
                <a:off x="2006229" y="3663097"/>
                <a:ext cx="1193429" cy="10685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76200" y="2236972"/>
                <a:ext cx="1193429" cy="10094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7" name="Right Arrow 46"/>
            <p:cNvSpPr/>
            <p:nvPr/>
          </p:nvSpPr>
          <p:spPr>
            <a:xfrm>
              <a:off x="3926394" y="4580056"/>
              <a:ext cx="1447800" cy="10666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TextBox 42"/>
          <p:cNvSpPr txBox="1"/>
          <p:nvPr/>
        </p:nvSpPr>
        <p:spPr>
          <a:xfrm>
            <a:off x="18152" y="1000780"/>
            <a:ext cx="4249048" cy="523220"/>
          </a:xfrm>
          <a:prstGeom prst="rect">
            <a:avLst/>
          </a:prstGeom>
          <a:noFill/>
        </p:spPr>
        <p:txBody>
          <a:bodyPr wrap="square" rtlCol="0">
            <a:spAutoFit/>
          </a:bodyPr>
          <a:lstStyle/>
          <a:p>
            <a:pPr algn="ctr"/>
            <a:r>
              <a:rPr lang="en-US" sz="2800" b="1" dirty="0" smtClean="0">
                <a:solidFill>
                  <a:srgbClr val="0070C0"/>
                </a:solidFill>
              </a:rPr>
              <a:t>Initial </a:t>
            </a:r>
            <a:r>
              <a:rPr lang="en-US" sz="2800" b="1" dirty="0" err="1" smtClean="0">
                <a:solidFill>
                  <a:srgbClr val="0070C0"/>
                </a:solidFill>
              </a:rPr>
              <a:t>fg</a:t>
            </a:r>
            <a:r>
              <a:rPr lang="en-US" sz="2800" b="1" dirty="0" smtClean="0">
                <a:solidFill>
                  <a:srgbClr val="0070C0"/>
                </a:solidFill>
              </a:rPr>
              <a:t> Likelihood</a:t>
            </a:r>
            <a:endParaRPr lang="en-US" sz="2800" b="1" dirty="0">
              <a:solidFill>
                <a:srgbClr val="0070C0"/>
              </a:solidFill>
            </a:endParaRPr>
          </a:p>
        </p:txBody>
      </p:sp>
      <p:pic>
        <p:nvPicPr>
          <p:cNvPr id="44" name="salta_partA.avi">
            <a:hlinkClick r:id="" action="ppaction://media"/>
          </p:cNvPr>
          <p:cNvPicPr>
            <a:picLocks noChangeAspect="1"/>
          </p:cNvPicPr>
          <p:nvPr>
            <a:videoFile r:link="rId2"/>
            <p:extLst>
              <p:ext uri="{DAA4B4D4-6D71-4841-9C94-3DE7FCFB9230}">
                <p14:media xmlns:p14="http://schemas.microsoft.com/office/powerpoint/2010/main" r:embed="rId3">
                  <p14:trim end="8738.066999999999"/>
                </p14:media>
              </p:ext>
            </p:extLst>
          </p:nvPr>
        </p:nvPicPr>
        <p:blipFill rotWithShape="1">
          <a:blip r:embed="rId13"/>
          <a:srcRect l="55525" t="14983" r="6565" b="14600"/>
          <a:stretch>
            <a:fillRect/>
          </a:stretch>
        </p:blipFill>
        <p:spPr>
          <a:xfrm>
            <a:off x="1003421" y="1571792"/>
            <a:ext cx="2211383" cy="1642983"/>
          </a:xfrm>
          <a:prstGeom prst="rect">
            <a:avLst/>
          </a:prstGeom>
          <a:ln w="57150">
            <a:solidFill>
              <a:srgbClr val="FF0000"/>
            </a:solidFill>
          </a:ln>
        </p:spPr>
      </p:pic>
      <p:sp>
        <p:nvSpPr>
          <p:cNvPr id="29" name="Down Arrow 28"/>
          <p:cNvSpPr/>
          <p:nvPr/>
        </p:nvSpPr>
        <p:spPr>
          <a:xfrm rot="10800000">
            <a:off x="1518442" y="3276600"/>
            <a:ext cx="1224758" cy="11401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own Arrow 67"/>
          <p:cNvSpPr/>
          <p:nvPr/>
        </p:nvSpPr>
        <p:spPr>
          <a:xfrm rot="18764158">
            <a:off x="4414163" y="2669450"/>
            <a:ext cx="843758" cy="18068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5116851" y="4171950"/>
            <a:ext cx="3575836" cy="2275904"/>
            <a:chOff x="6253964" y="6715695"/>
            <a:chExt cx="3575836" cy="2275904"/>
          </a:xfrm>
        </p:grpSpPr>
        <p:sp>
          <p:nvSpPr>
            <p:cNvPr id="60" name="Oval 59"/>
            <p:cNvSpPr/>
            <p:nvPr/>
          </p:nvSpPr>
          <p:spPr>
            <a:xfrm rot="5400000">
              <a:off x="6600799" y="7022404"/>
              <a:ext cx="370207" cy="485084"/>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5400000">
              <a:off x="7791796" y="6967558"/>
              <a:ext cx="370207" cy="48508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5400000">
              <a:off x="7139133" y="7437388"/>
              <a:ext cx="370207" cy="48508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rot="5400000">
              <a:off x="8551362" y="7347153"/>
              <a:ext cx="370207" cy="48508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5400000">
              <a:off x="6311402" y="7601071"/>
              <a:ext cx="370207" cy="48508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rot="5400000">
              <a:off x="8536820" y="7967951"/>
              <a:ext cx="370207" cy="48508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rot="5400000">
              <a:off x="8551362" y="6658257"/>
              <a:ext cx="370207" cy="485084"/>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5400000">
              <a:off x="9223867" y="7720974"/>
              <a:ext cx="370207" cy="485084"/>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rot="5400000">
              <a:off x="9402154" y="7108370"/>
              <a:ext cx="370207" cy="48508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5400000">
              <a:off x="6896591" y="8111865"/>
              <a:ext cx="370207" cy="485084"/>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rot="5400000">
              <a:off x="7937846" y="8563954"/>
              <a:ext cx="370207" cy="485084"/>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p:cNvCxnSpPr>
              <a:endCxn id="70" idx="3"/>
            </p:cNvCxnSpPr>
            <p:nvPr/>
          </p:nvCxnSpPr>
          <p:spPr>
            <a:xfrm>
              <a:off x="6583104" y="7958937"/>
              <a:ext cx="327088" cy="26458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839152" y="7353304"/>
              <a:ext cx="327088" cy="26458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6583104" y="7362535"/>
              <a:ext cx="83100" cy="48107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7211091" y="7768793"/>
              <a:ext cx="83100" cy="48107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1" idx="4"/>
              <a:endCxn id="70" idx="7"/>
            </p:cNvCxnSpPr>
            <p:nvPr/>
          </p:nvCxnSpPr>
          <p:spPr>
            <a:xfrm flipH="1" flipV="1">
              <a:off x="7253199" y="8485295"/>
              <a:ext cx="627210" cy="3212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65" idx="6"/>
              <a:endCxn id="71" idx="0"/>
            </p:cNvCxnSpPr>
            <p:nvPr/>
          </p:nvCxnSpPr>
          <p:spPr>
            <a:xfrm flipH="1">
              <a:off x="8365492" y="8395597"/>
              <a:ext cx="356432" cy="41089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67" idx="5"/>
            </p:cNvCxnSpPr>
            <p:nvPr/>
          </p:nvCxnSpPr>
          <p:spPr>
            <a:xfrm flipH="1">
              <a:off x="8825881" y="8094403"/>
              <a:ext cx="411586" cy="6406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63" idx="6"/>
              <a:endCxn id="65" idx="2"/>
            </p:cNvCxnSpPr>
            <p:nvPr/>
          </p:nvCxnSpPr>
          <p:spPr>
            <a:xfrm flipH="1">
              <a:off x="8721924" y="7774800"/>
              <a:ext cx="14541" cy="25059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66" idx="7"/>
              <a:endCxn id="69" idx="5"/>
            </p:cNvCxnSpPr>
            <p:nvPr/>
          </p:nvCxnSpPr>
          <p:spPr>
            <a:xfrm>
              <a:off x="8907968" y="7031687"/>
              <a:ext cx="507787" cy="45011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67" idx="1"/>
              <a:endCxn id="69" idx="6"/>
            </p:cNvCxnSpPr>
            <p:nvPr/>
          </p:nvCxnSpPr>
          <p:spPr>
            <a:xfrm flipV="1">
              <a:off x="9580473" y="7536016"/>
              <a:ext cx="6785" cy="2966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66" idx="4"/>
            </p:cNvCxnSpPr>
            <p:nvPr/>
          </p:nvCxnSpPr>
          <p:spPr>
            <a:xfrm flipH="1">
              <a:off x="8161253" y="6900799"/>
              <a:ext cx="332671" cy="2202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endCxn id="63" idx="2"/>
            </p:cNvCxnSpPr>
            <p:nvPr/>
          </p:nvCxnSpPr>
          <p:spPr>
            <a:xfrm flipH="1">
              <a:off x="8736465" y="7036510"/>
              <a:ext cx="886" cy="36808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4" name="Title 1"/>
          <p:cNvSpPr txBox="1">
            <a:spLocks/>
          </p:cNvSpPr>
          <p:nvPr/>
        </p:nvSpPr>
        <p:spPr>
          <a:xfrm>
            <a:off x="5334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u="sng" dirty="0" smtClean="0">
                <a:solidFill>
                  <a:srgbClr val="FF0000"/>
                </a:solidFill>
              </a:rPr>
              <a:t>Step 4:</a:t>
            </a:r>
            <a:r>
              <a:rPr lang="en-US" sz="4000" b="1" dirty="0" smtClean="0">
                <a:solidFill>
                  <a:srgbClr val="FF0000"/>
                </a:solidFill>
              </a:rPr>
              <a:t> Consensus voting</a:t>
            </a:r>
            <a:endParaRPr lang="en-US" sz="4000" dirty="0"/>
          </a:p>
        </p:txBody>
      </p:sp>
      <p:grpSp>
        <p:nvGrpSpPr>
          <p:cNvPr id="85" name="Group 84"/>
          <p:cNvGrpSpPr/>
          <p:nvPr/>
        </p:nvGrpSpPr>
        <p:grpSpPr>
          <a:xfrm>
            <a:off x="5105400" y="4176998"/>
            <a:ext cx="3575836" cy="2275904"/>
            <a:chOff x="6253964" y="6715695"/>
            <a:chExt cx="3575836" cy="2275904"/>
          </a:xfrm>
        </p:grpSpPr>
        <p:sp>
          <p:nvSpPr>
            <p:cNvPr id="86" name="Oval 85"/>
            <p:cNvSpPr/>
            <p:nvPr/>
          </p:nvSpPr>
          <p:spPr>
            <a:xfrm rot="5400000">
              <a:off x="6600799" y="7022404"/>
              <a:ext cx="370207" cy="485084"/>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rot="5400000">
              <a:off x="7791796" y="6967558"/>
              <a:ext cx="370207" cy="48508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rot="5400000">
              <a:off x="7139133" y="7437388"/>
              <a:ext cx="370207" cy="485084"/>
            </a:xfrm>
            <a:prstGeom prst="ellipse">
              <a:avLst/>
            </a:prstGeom>
            <a:solidFill>
              <a:srgbClr val="4BFF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rot="5400000">
              <a:off x="8551362" y="7347153"/>
              <a:ext cx="370207" cy="48508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rot="5400000">
              <a:off x="6311402" y="7601071"/>
              <a:ext cx="370207" cy="485084"/>
            </a:xfrm>
            <a:prstGeom prst="ellipse">
              <a:avLst/>
            </a:prstGeom>
            <a:solidFill>
              <a:srgbClr val="4BFF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rot="5400000">
              <a:off x="8536820" y="7967951"/>
              <a:ext cx="370207" cy="48508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rot="5400000">
              <a:off x="8551362" y="6658257"/>
              <a:ext cx="370207" cy="48508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rot="5400000">
              <a:off x="9223867" y="7720974"/>
              <a:ext cx="370207" cy="48508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rot="5400000">
              <a:off x="9402154" y="7108370"/>
              <a:ext cx="370207" cy="48508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5400000">
              <a:off x="6896591" y="8111865"/>
              <a:ext cx="370207" cy="485084"/>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rot="5400000">
              <a:off x="7937846" y="8563954"/>
              <a:ext cx="370207" cy="485084"/>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p:cNvCxnSpPr>
              <a:endCxn id="95" idx="3"/>
            </p:cNvCxnSpPr>
            <p:nvPr/>
          </p:nvCxnSpPr>
          <p:spPr>
            <a:xfrm>
              <a:off x="6583104" y="7958937"/>
              <a:ext cx="327088" cy="26458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839152" y="7353304"/>
              <a:ext cx="327088" cy="26458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6583104" y="7362535"/>
              <a:ext cx="83100" cy="48107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7211091" y="7768793"/>
              <a:ext cx="83100" cy="48107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96" idx="4"/>
              <a:endCxn id="95" idx="7"/>
            </p:cNvCxnSpPr>
            <p:nvPr/>
          </p:nvCxnSpPr>
          <p:spPr>
            <a:xfrm flipH="1" flipV="1">
              <a:off x="7253199" y="8485295"/>
              <a:ext cx="627210" cy="3212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1" idx="6"/>
              <a:endCxn id="96" idx="0"/>
            </p:cNvCxnSpPr>
            <p:nvPr/>
          </p:nvCxnSpPr>
          <p:spPr>
            <a:xfrm flipH="1">
              <a:off x="8365492" y="8395597"/>
              <a:ext cx="356432" cy="41089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93" idx="5"/>
            </p:cNvCxnSpPr>
            <p:nvPr/>
          </p:nvCxnSpPr>
          <p:spPr>
            <a:xfrm flipH="1">
              <a:off x="8825881" y="8094403"/>
              <a:ext cx="411586" cy="6406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89" idx="6"/>
              <a:endCxn id="91" idx="2"/>
            </p:cNvCxnSpPr>
            <p:nvPr/>
          </p:nvCxnSpPr>
          <p:spPr>
            <a:xfrm flipH="1">
              <a:off x="8721924" y="7774800"/>
              <a:ext cx="14541" cy="25059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92" idx="7"/>
              <a:endCxn id="94" idx="5"/>
            </p:cNvCxnSpPr>
            <p:nvPr/>
          </p:nvCxnSpPr>
          <p:spPr>
            <a:xfrm>
              <a:off x="8907968" y="7031687"/>
              <a:ext cx="507787" cy="45011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93" idx="1"/>
              <a:endCxn id="94" idx="6"/>
            </p:cNvCxnSpPr>
            <p:nvPr/>
          </p:nvCxnSpPr>
          <p:spPr>
            <a:xfrm flipV="1">
              <a:off x="9580473" y="7536016"/>
              <a:ext cx="6785" cy="2966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92" idx="4"/>
            </p:cNvCxnSpPr>
            <p:nvPr/>
          </p:nvCxnSpPr>
          <p:spPr>
            <a:xfrm flipH="1">
              <a:off x="8161253" y="6900799"/>
              <a:ext cx="332671" cy="2202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endCxn id="89" idx="2"/>
            </p:cNvCxnSpPr>
            <p:nvPr/>
          </p:nvCxnSpPr>
          <p:spPr>
            <a:xfrm flipH="1">
              <a:off x="8736465" y="7036510"/>
              <a:ext cx="886" cy="36808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5116851" y="4182046"/>
            <a:ext cx="3575836" cy="2275904"/>
            <a:chOff x="6253964" y="6715695"/>
            <a:chExt cx="3575836" cy="2275904"/>
          </a:xfrm>
        </p:grpSpPr>
        <p:sp>
          <p:nvSpPr>
            <p:cNvPr id="110" name="Oval 109"/>
            <p:cNvSpPr/>
            <p:nvPr/>
          </p:nvSpPr>
          <p:spPr>
            <a:xfrm rot="5400000">
              <a:off x="6600799" y="7022404"/>
              <a:ext cx="370207" cy="485084"/>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rot="5400000">
              <a:off x="7791796" y="6967558"/>
              <a:ext cx="370207" cy="48508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rot="5400000">
              <a:off x="7139133" y="7437388"/>
              <a:ext cx="370207" cy="485084"/>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rot="5400000">
              <a:off x="8551362" y="7347153"/>
              <a:ext cx="370207" cy="48508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rot="5400000">
              <a:off x="6311402" y="7601071"/>
              <a:ext cx="370207" cy="485084"/>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rot="5400000">
              <a:off x="8536820" y="7967951"/>
              <a:ext cx="370207" cy="48508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rot="5400000">
              <a:off x="8551362" y="6658257"/>
              <a:ext cx="370207" cy="48508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rot="5400000">
              <a:off x="9223867" y="7720974"/>
              <a:ext cx="370207" cy="48508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rot="5400000">
              <a:off x="9402154" y="7108370"/>
              <a:ext cx="370207" cy="48508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rot="5400000">
              <a:off x="6896591" y="8111865"/>
              <a:ext cx="370207" cy="485084"/>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rot="5400000">
              <a:off x="7937846" y="8563954"/>
              <a:ext cx="370207" cy="485084"/>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p:cNvCxnSpPr>
              <a:endCxn id="119" idx="3"/>
            </p:cNvCxnSpPr>
            <p:nvPr/>
          </p:nvCxnSpPr>
          <p:spPr>
            <a:xfrm>
              <a:off x="6583104" y="7958937"/>
              <a:ext cx="327088" cy="26458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6839152" y="7353304"/>
              <a:ext cx="327088" cy="26458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6583104" y="7362535"/>
              <a:ext cx="83100" cy="48107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7211091" y="7768793"/>
              <a:ext cx="83100" cy="48107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stCxn id="120" idx="4"/>
              <a:endCxn id="119" idx="7"/>
            </p:cNvCxnSpPr>
            <p:nvPr/>
          </p:nvCxnSpPr>
          <p:spPr>
            <a:xfrm flipH="1" flipV="1">
              <a:off x="7253199" y="8485295"/>
              <a:ext cx="627210" cy="3212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115" idx="6"/>
              <a:endCxn id="120" idx="0"/>
            </p:cNvCxnSpPr>
            <p:nvPr/>
          </p:nvCxnSpPr>
          <p:spPr>
            <a:xfrm flipH="1">
              <a:off x="8365492" y="8395597"/>
              <a:ext cx="356432" cy="41089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117" idx="5"/>
            </p:cNvCxnSpPr>
            <p:nvPr/>
          </p:nvCxnSpPr>
          <p:spPr>
            <a:xfrm flipH="1">
              <a:off x="8825881" y="8094403"/>
              <a:ext cx="411586" cy="6406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113" idx="6"/>
              <a:endCxn id="115" idx="2"/>
            </p:cNvCxnSpPr>
            <p:nvPr/>
          </p:nvCxnSpPr>
          <p:spPr>
            <a:xfrm flipH="1">
              <a:off x="8721924" y="7774800"/>
              <a:ext cx="14541" cy="25059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116" idx="7"/>
              <a:endCxn id="118" idx="5"/>
            </p:cNvCxnSpPr>
            <p:nvPr/>
          </p:nvCxnSpPr>
          <p:spPr>
            <a:xfrm>
              <a:off x="8907968" y="7031687"/>
              <a:ext cx="507787" cy="45011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117" idx="1"/>
              <a:endCxn id="118" idx="6"/>
            </p:cNvCxnSpPr>
            <p:nvPr/>
          </p:nvCxnSpPr>
          <p:spPr>
            <a:xfrm flipV="1">
              <a:off x="9580473" y="7536016"/>
              <a:ext cx="6785" cy="2966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stCxn id="116" idx="4"/>
            </p:cNvCxnSpPr>
            <p:nvPr/>
          </p:nvCxnSpPr>
          <p:spPr>
            <a:xfrm flipH="1">
              <a:off x="8161253" y="6900799"/>
              <a:ext cx="332671" cy="2202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113" idx="2"/>
            </p:cNvCxnSpPr>
            <p:nvPr/>
          </p:nvCxnSpPr>
          <p:spPr>
            <a:xfrm flipH="1">
              <a:off x="8736465" y="7036510"/>
              <a:ext cx="886" cy="36808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5" name="TextBox 134"/>
          <p:cNvSpPr txBox="1"/>
          <p:nvPr/>
        </p:nvSpPr>
        <p:spPr>
          <a:xfrm>
            <a:off x="5867400" y="990600"/>
            <a:ext cx="3318411" cy="523220"/>
          </a:xfrm>
          <a:prstGeom prst="rect">
            <a:avLst/>
          </a:prstGeom>
          <a:noFill/>
        </p:spPr>
        <p:txBody>
          <a:bodyPr wrap="square" rtlCol="0">
            <a:spAutoFit/>
          </a:bodyPr>
          <a:lstStyle/>
          <a:p>
            <a:pPr algn="ctr"/>
            <a:r>
              <a:rPr lang="en-US" sz="2800" b="1" dirty="0" smtClean="0">
                <a:solidFill>
                  <a:srgbClr val="0070C0"/>
                </a:solidFill>
              </a:rPr>
              <a:t>Final </a:t>
            </a:r>
            <a:r>
              <a:rPr lang="en-US" sz="2800" b="1" dirty="0" err="1">
                <a:solidFill>
                  <a:srgbClr val="0070C0"/>
                </a:solidFill>
              </a:rPr>
              <a:t>f</a:t>
            </a:r>
            <a:r>
              <a:rPr lang="en-US" sz="2800" b="1" dirty="0" err="1" smtClean="0">
                <a:solidFill>
                  <a:srgbClr val="0070C0"/>
                </a:solidFill>
              </a:rPr>
              <a:t>g</a:t>
            </a:r>
            <a:r>
              <a:rPr lang="en-US" sz="2800" b="1" dirty="0" smtClean="0">
                <a:solidFill>
                  <a:srgbClr val="0070C0"/>
                </a:solidFill>
              </a:rPr>
              <a:t> Likelihood</a:t>
            </a:r>
            <a:endParaRPr lang="en-US" sz="2800" b="1" dirty="0">
              <a:solidFill>
                <a:srgbClr val="0070C0"/>
              </a:solidFill>
            </a:endParaRPr>
          </a:p>
        </p:txBody>
      </p:sp>
      <p:pic>
        <p:nvPicPr>
          <p:cNvPr id="33" name="salta_MS2.avi">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a:stretch>
            <a:fillRect/>
          </a:stretch>
        </p:blipFill>
        <p:spPr>
          <a:xfrm>
            <a:off x="6324600" y="1560654"/>
            <a:ext cx="2263263" cy="1697447"/>
          </a:xfrm>
          <a:prstGeom prst="rect">
            <a:avLst/>
          </a:prstGeom>
          <a:ln w="57150">
            <a:solidFill>
              <a:srgbClr val="FF0000"/>
            </a:solidFill>
          </a:ln>
        </p:spPr>
      </p:pic>
      <p:sp>
        <p:nvSpPr>
          <p:cNvPr id="171" name="Rectangle 59"/>
          <p:cNvSpPr/>
          <p:nvPr/>
        </p:nvSpPr>
        <p:spPr>
          <a:xfrm>
            <a:off x="6249128" y="3581400"/>
            <a:ext cx="1896673" cy="646331"/>
          </a:xfrm>
          <a:prstGeom prst="rect">
            <a:avLst/>
          </a:prstGeom>
        </p:spPr>
        <p:txBody>
          <a:bodyPr wrap="none">
            <a:spAutoFit/>
          </a:bodyPr>
          <a:lstStyle/>
          <a:p>
            <a:r>
              <a:rPr lang="en-US" sz="3600" b="1" dirty="0" smtClean="0">
                <a:effectLst>
                  <a:outerShdw blurRad="38100" dist="38100" dir="2700000" algn="tl">
                    <a:srgbClr val="000000">
                      <a:alpha val="43137"/>
                    </a:srgbClr>
                  </a:outerShdw>
                </a:effectLst>
              </a:rPr>
              <a:t>Diffusing</a:t>
            </a:r>
            <a:endParaRPr lang="en-US" sz="3600" dirty="0">
              <a:effectLst>
                <a:outerShdw blurRad="38100" dist="38100" dir="2700000" algn="tl">
                  <a:srgbClr val="000000">
                    <a:alpha val="43137"/>
                  </a:srgbClr>
                </a:outerShdw>
              </a:effectLst>
            </a:endParaRPr>
          </a:p>
        </p:txBody>
      </p:sp>
      <p:grpSp>
        <p:nvGrpSpPr>
          <p:cNvPr id="42" name="Group 41"/>
          <p:cNvGrpSpPr/>
          <p:nvPr/>
        </p:nvGrpSpPr>
        <p:grpSpPr>
          <a:xfrm>
            <a:off x="3290668" y="2259563"/>
            <a:ext cx="3118272" cy="1789023"/>
            <a:chOff x="8768928" y="5061774"/>
            <a:chExt cx="3118272" cy="1789023"/>
          </a:xfrm>
        </p:grpSpPr>
        <p:sp>
          <p:nvSpPr>
            <p:cNvPr id="40" name="Rectangle 39"/>
            <p:cNvSpPr/>
            <p:nvPr/>
          </p:nvSpPr>
          <p:spPr>
            <a:xfrm>
              <a:off x="8768928" y="5061774"/>
              <a:ext cx="2965872" cy="1789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8768928" y="5448894"/>
              <a:ext cx="3118272" cy="1277697"/>
              <a:chOff x="8768928" y="5448894"/>
              <a:chExt cx="3118272" cy="1277697"/>
            </a:xfrm>
          </p:grpSpPr>
          <p:grpSp>
            <p:nvGrpSpPr>
              <p:cNvPr id="170" name="Group 169"/>
              <p:cNvGrpSpPr/>
              <p:nvPr/>
            </p:nvGrpSpPr>
            <p:grpSpPr>
              <a:xfrm>
                <a:off x="8768928" y="5448894"/>
                <a:ext cx="3118272" cy="1277697"/>
                <a:chOff x="5199636" y="5082783"/>
                <a:chExt cx="3118272" cy="1277697"/>
              </a:xfrm>
            </p:grpSpPr>
            <p:grpSp>
              <p:nvGrpSpPr>
                <p:cNvPr id="172" name="Group 171"/>
                <p:cNvGrpSpPr/>
                <p:nvPr/>
              </p:nvGrpSpPr>
              <p:grpSpPr>
                <a:xfrm>
                  <a:off x="5468068" y="5082783"/>
                  <a:ext cx="2566887" cy="855865"/>
                  <a:chOff x="4103000" y="-481792"/>
                  <a:chExt cx="2566887" cy="855865"/>
                </a:xfrm>
              </p:grpSpPr>
              <p:cxnSp>
                <p:nvCxnSpPr>
                  <p:cNvPr id="177" name="Straight Connector 176"/>
                  <p:cNvCxnSpPr/>
                  <p:nvPr/>
                </p:nvCxnSpPr>
                <p:spPr>
                  <a:xfrm>
                    <a:off x="4103000" y="367147"/>
                    <a:ext cx="2566887" cy="6926"/>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78" name="Straight Connector 177"/>
                  <p:cNvCxnSpPr/>
                  <p:nvPr/>
                </p:nvCxnSpPr>
                <p:spPr>
                  <a:xfrm>
                    <a:off x="4103000" y="-481792"/>
                    <a:ext cx="0" cy="855865"/>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73" name="Group 172"/>
                <p:cNvGrpSpPr/>
                <p:nvPr/>
              </p:nvGrpSpPr>
              <p:grpSpPr>
                <a:xfrm>
                  <a:off x="5199636" y="5868651"/>
                  <a:ext cx="3118272" cy="461665"/>
                  <a:chOff x="4960502" y="3168877"/>
                  <a:chExt cx="3118272" cy="461665"/>
                </a:xfrm>
              </p:grpSpPr>
              <p:sp>
                <p:nvSpPr>
                  <p:cNvPr id="175" name="TextBox 174"/>
                  <p:cNvSpPr txBox="1"/>
                  <p:nvPr/>
                </p:nvSpPr>
                <p:spPr>
                  <a:xfrm>
                    <a:off x="4960502" y="3168877"/>
                    <a:ext cx="451272" cy="461665"/>
                  </a:xfrm>
                  <a:prstGeom prst="rect">
                    <a:avLst/>
                  </a:prstGeom>
                  <a:noFill/>
                </p:spPr>
                <p:txBody>
                  <a:bodyPr wrap="square" rtlCol="0">
                    <a:spAutoFit/>
                  </a:bodyPr>
                  <a:lstStyle/>
                  <a:p>
                    <a:r>
                      <a:rPr lang="en-US" sz="2400" b="1" dirty="0" smtClean="0"/>
                      <a:t>0</a:t>
                    </a:r>
                    <a:endParaRPr lang="en-US" sz="2400" b="1" dirty="0"/>
                  </a:p>
                </p:txBody>
              </p:sp>
              <p:sp>
                <p:nvSpPr>
                  <p:cNvPr id="176" name="TextBox 175"/>
                  <p:cNvSpPr txBox="1"/>
                  <p:nvPr/>
                </p:nvSpPr>
                <p:spPr>
                  <a:xfrm>
                    <a:off x="7627502" y="3168877"/>
                    <a:ext cx="451272" cy="461665"/>
                  </a:xfrm>
                  <a:prstGeom prst="rect">
                    <a:avLst/>
                  </a:prstGeom>
                  <a:noFill/>
                </p:spPr>
                <p:txBody>
                  <a:bodyPr wrap="square" rtlCol="0">
                    <a:spAutoFit/>
                  </a:bodyPr>
                  <a:lstStyle/>
                  <a:p>
                    <a:r>
                      <a:rPr lang="en-US" sz="2400" b="1" dirty="0" smtClean="0"/>
                      <a:t>1</a:t>
                    </a:r>
                    <a:endParaRPr lang="en-US" sz="2400" b="1" dirty="0"/>
                  </a:p>
                </p:txBody>
              </p:sp>
            </p:grpSp>
            <p:sp>
              <p:nvSpPr>
                <p:cNvPr id="174" name="TextBox 173"/>
                <p:cNvSpPr txBox="1"/>
                <p:nvPr/>
              </p:nvSpPr>
              <p:spPr>
                <a:xfrm>
                  <a:off x="5652683" y="5898366"/>
                  <a:ext cx="2213953" cy="462114"/>
                </a:xfrm>
                <a:prstGeom prst="rect">
                  <a:avLst/>
                </a:prstGeom>
                <a:noFill/>
              </p:spPr>
              <p:txBody>
                <a:bodyPr wrap="square" rtlCol="0">
                  <a:spAutoFit/>
                </a:bodyPr>
                <a:lstStyle>
                  <a:defPPr>
                    <a:defRPr lang="en-US"/>
                  </a:defPPr>
                  <a:lvl1pPr>
                    <a:defRPr sz="2400" b="1"/>
                  </a:lvl1pPr>
                </a:lstStyle>
                <a:p>
                  <a:pPr algn="ctr">
                    <a:lnSpc>
                      <a:spcPts val="3000"/>
                    </a:lnSpc>
                  </a:pPr>
                  <a:r>
                    <a:rPr lang="en-US" dirty="0" err="1"/>
                    <a:t>f</a:t>
                  </a:r>
                  <a:r>
                    <a:rPr lang="en-US" dirty="0" err="1" smtClean="0"/>
                    <a:t>g</a:t>
                  </a:r>
                  <a:r>
                    <a:rPr lang="en-US" dirty="0" smtClean="0"/>
                    <a:t> </a:t>
                  </a:r>
                  <a:r>
                    <a:rPr lang="en-US" dirty="0"/>
                    <a:t>Likelihood</a:t>
                  </a:r>
                </a:p>
              </p:txBody>
            </p:sp>
          </p:grpSp>
          <p:sp>
            <p:nvSpPr>
              <p:cNvPr id="179" name="Freeform 178"/>
              <p:cNvSpPr/>
              <p:nvPr/>
            </p:nvSpPr>
            <p:spPr>
              <a:xfrm>
                <a:off x="9060890" y="5492526"/>
                <a:ext cx="1378510" cy="758054"/>
              </a:xfrm>
              <a:custGeom>
                <a:avLst/>
                <a:gdLst>
                  <a:gd name="connsiteX0" fmla="*/ 0 w 1001485"/>
                  <a:gd name="connsiteY0" fmla="*/ 551543 h 551543"/>
                  <a:gd name="connsiteX1" fmla="*/ 43542 w 1001485"/>
                  <a:gd name="connsiteY1" fmla="*/ 420915 h 551543"/>
                  <a:gd name="connsiteX2" fmla="*/ 72571 w 1001485"/>
                  <a:gd name="connsiteY2" fmla="*/ 304800 h 551543"/>
                  <a:gd name="connsiteX3" fmla="*/ 101600 w 1001485"/>
                  <a:gd name="connsiteY3" fmla="*/ 217715 h 551543"/>
                  <a:gd name="connsiteX4" fmla="*/ 130628 w 1001485"/>
                  <a:gd name="connsiteY4" fmla="*/ 72572 h 551543"/>
                  <a:gd name="connsiteX5" fmla="*/ 159657 w 1001485"/>
                  <a:gd name="connsiteY5" fmla="*/ 29029 h 551543"/>
                  <a:gd name="connsiteX6" fmla="*/ 203200 w 1001485"/>
                  <a:gd name="connsiteY6" fmla="*/ 0 h 551543"/>
                  <a:gd name="connsiteX7" fmla="*/ 246742 w 1001485"/>
                  <a:gd name="connsiteY7" fmla="*/ 14515 h 551543"/>
                  <a:gd name="connsiteX8" fmla="*/ 261257 w 1001485"/>
                  <a:gd name="connsiteY8" fmla="*/ 58057 h 551543"/>
                  <a:gd name="connsiteX9" fmla="*/ 275771 w 1001485"/>
                  <a:gd name="connsiteY9" fmla="*/ 232229 h 551543"/>
                  <a:gd name="connsiteX10" fmla="*/ 333828 w 1001485"/>
                  <a:gd name="connsiteY10" fmla="*/ 319315 h 551543"/>
                  <a:gd name="connsiteX11" fmla="*/ 377371 w 1001485"/>
                  <a:gd name="connsiteY11" fmla="*/ 304800 h 551543"/>
                  <a:gd name="connsiteX12" fmla="*/ 435428 w 1001485"/>
                  <a:gd name="connsiteY12" fmla="*/ 217715 h 551543"/>
                  <a:gd name="connsiteX13" fmla="*/ 522514 w 1001485"/>
                  <a:gd name="connsiteY13" fmla="*/ 275772 h 551543"/>
                  <a:gd name="connsiteX14" fmla="*/ 551542 w 1001485"/>
                  <a:gd name="connsiteY14" fmla="*/ 362857 h 551543"/>
                  <a:gd name="connsiteX15" fmla="*/ 580571 w 1001485"/>
                  <a:gd name="connsiteY15" fmla="*/ 406400 h 551543"/>
                  <a:gd name="connsiteX16" fmla="*/ 870857 w 1001485"/>
                  <a:gd name="connsiteY16" fmla="*/ 420915 h 551543"/>
                  <a:gd name="connsiteX17" fmla="*/ 972457 w 1001485"/>
                  <a:gd name="connsiteY17" fmla="*/ 537029 h 551543"/>
                  <a:gd name="connsiteX18" fmla="*/ 1001485 w 1001485"/>
                  <a:gd name="connsiteY18" fmla="*/ 537029 h 5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1485" h="551543">
                    <a:moveTo>
                      <a:pt x="0" y="551543"/>
                    </a:moveTo>
                    <a:cubicBezTo>
                      <a:pt x="41594" y="343570"/>
                      <a:pt x="-16548" y="601185"/>
                      <a:pt x="43542" y="420915"/>
                    </a:cubicBezTo>
                    <a:cubicBezTo>
                      <a:pt x="56158" y="383066"/>
                      <a:pt x="59954" y="342649"/>
                      <a:pt x="72571" y="304800"/>
                    </a:cubicBezTo>
                    <a:lnTo>
                      <a:pt x="101600" y="217715"/>
                    </a:lnTo>
                    <a:cubicBezTo>
                      <a:pt x="106948" y="180276"/>
                      <a:pt x="110363" y="113103"/>
                      <a:pt x="130628" y="72572"/>
                    </a:cubicBezTo>
                    <a:cubicBezTo>
                      <a:pt x="138429" y="56970"/>
                      <a:pt x="147322" y="41364"/>
                      <a:pt x="159657" y="29029"/>
                    </a:cubicBezTo>
                    <a:cubicBezTo>
                      <a:pt x="171992" y="16694"/>
                      <a:pt x="188686" y="9676"/>
                      <a:pt x="203200" y="0"/>
                    </a:cubicBezTo>
                    <a:cubicBezTo>
                      <a:pt x="217714" y="4838"/>
                      <a:pt x="235924" y="3697"/>
                      <a:pt x="246742" y="14515"/>
                    </a:cubicBezTo>
                    <a:cubicBezTo>
                      <a:pt x="257560" y="25333"/>
                      <a:pt x="259235" y="42892"/>
                      <a:pt x="261257" y="58057"/>
                    </a:cubicBezTo>
                    <a:cubicBezTo>
                      <a:pt x="268957" y="115804"/>
                      <a:pt x="260179" y="176096"/>
                      <a:pt x="275771" y="232229"/>
                    </a:cubicBezTo>
                    <a:cubicBezTo>
                      <a:pt x="285108" y="265844"/>
                      <a:pt x="333828" y="319315"/>
                      <a:pt x="333828" y="319315"/>
                    </a:cubicBezTo>
                    <a:cubicBezTo>
                      <a:pt x="348342" y="314477"/>
                      <a:pt x="366553" y="315618"/>
                      <a:pt x="377371" y="304800"/>
                    </a:cubicBezTo>
                    <a:cubicBezTo>
                      <a:pt x="402040" y="280131"/>
                      <a:pt x="435428" y="217715"/>
                      <a:pt x="435428" y="217715"/>
                    </a:cubicBezTo>
                    <a:cubicBezTo>
                      <a:pt x="493215" y="232161"/>
                      <a:pt x="497455" y="219390"/>
                      <a:pt x="522514" y="275772"/>
                    </a:cubicBezTo>
                    <a:cubicBezTo>
                      <a:pt x="534941" y="303733"/>
                      <a:pt x="534569" y="337398"/>
                      <a:pt x="551542" y="362857"/>
                    </a:cubicBezTo>
                    <a:cubicBezTo>
                      <a:pt x="561218" y="377371"/>
                      <a:pt x="563408" y="403279"/>
                      <a:pt x="580571" y="406400"/>
                    </a:cubicBezTo>
                    <a:cubicBezTo>
                      <a:pt x="675891" y="423731"/>
                      <a:pt x="774095" y="416077"/>
                      <a:pt x="870857" y="420915"/>
                    </a:cubicBezTo>
                    <a:cubicBezTo>
                      <a:pt x="903404" y="469736"/>
                      <a:pt x="917479" y="515037"/>
                      <a:pt x="972457" y="537029"/>
                    </a:cubicBezTo>
                    <a:cubicBezTo>
                      <a:pt x="981441" y="540623"/>
                      <a:pt x="991809" y="537029"/>
                      <a:pt x="1001485" y="537029"/>
                    </a:cubicBezTo>
                  </a:path>
                </a:pathLst>
              </a:cu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B050"/>
                  </a:solidFill>
                </a:endParaRPr>
              </a:p>
            </p:txBody>
          </p:sp>
          <p:sp>
            <p:nvSpPr>
              <p:cNvPr id="180" name="Freeform 179"/>
              <p:cNvSpPr/>
              <p:nvPr/>
            </p:nvSpPr>
            <p:spPr>
              <a:xfrm>
                <a:off x="10146167" y="5555169"/>
                <a:ext cx="904609" cy="737332"/>
              </a:xfrm>
              <a:custGeom>
                <a:avLst/>
                <a:gdLst>
                  <a:gd name="connsiteX0" fmla="*/ 0 w 1414653"/>
                  <a:gd name="connsiteY0" fmla="*/ 700174 h 737394"/>
                  <a:gd name="connsiteX1" fmla="*/ 1090612 w 1414653"/>
                  <a:gd name="connsiteY1" fmla="*/ 86 h 737394"/>
                  <a:gd name="connsiteX2" fmla="*/ 1362075 w 1414653"/>
                  <a:gd name="connsiteY2" fmla="*/ 652549 h 737394"/>
                  <a:gd name="connsiteX3" fmla="*/ 1414462 w 1414653"/>
                  <a:gd name="connsiteY3" fmla="*/ 709699 h 737394"/>
                  <a:gd name="connsiteX0" fmla="*/ 0 w 1414653"/>
                  <a:gd name="connsiteY0" fmla="*/ 701068 h 738288"/>
                  <a:gd name="connsiteX1" fmla="*/ 471697 w 1414653"/>
                  <a:gd name="connsiteY1" fmla="*/ 510568 h 738288"/>
                  <a:gd name="connsiteX2" fmla="*/ 1090612 w 1414653"/>
                  <a:gd name="connsiteY2" fmla="*/ 980 h 738288"/>
                  <a:gd name="connsiteX3" fmla="*/ 1362075 w 1414653"/>
                  <a:gd name="connsiteY3" fmla="*/ 653443 h 738288"/>
                  <a:gd name="connsiteX4" fmla="*/ 1414462 w 1414653"/>
                  <a:gd name="connsiteY4" fmla="*/ 710593 h 738288"/>
                  <a:gd name="connsiteX0" fmla="*/ 0 w 1414653"/>
                  <a:gd name="connsiteY0" fmla="*/ 700112 h 737332"/>
                  <a:gd name="connsiteX1" fmla="*/ 876682 w 1414653"/>
                  <a:gd name="connsiteY1" fmla="*/ 628365 h 737332"/>
                  <a:gd name="connsiteX2" fmla="*/ 1090612 w 1414653"/>
                  <a:gd name="connsiteY2" fmla="*/ 24 h 737332"/>
                  <a:gd name="connsiteX3" fmla="*/ 1362075 w 1414653"/>
                  <a:gd name="connsiteY3" fmla="*/ 652487 h 737332"/>
                  <a:gd name="connsiteX4" fmla="*/ 1414462 w 1414653"/>
                  <a:gd name="connsiteY4" fmla="*/ 709637 h 737332"/>
                  <a:gd name="connsiteX0" fmla="*/ 0 w 656382"/>
                  <a:gd name="connsiteY0" fmla="*/ 723863 h 737332"/>
                  <a:gd name="connsiteX1" fmla="*/ 118411 w 656382"/>
                  <a:gd name="connsiteY1" fmla="*/ 628365 h 737332"/>
                  <a:gd name="connsiteX2" fmla="*/ 332341 w 656382"/>
                  <a:gd name="connsiteY2" fmla="*/ 24 h 737332"/>
                  <a:gd name="connsiteX3" fmla="*/ 603804 w 656382"/>
                  <a:gd name="connsiteY3" fmla="*/ 652487 h 737332"/>
                  <a:gd name="connsiteX4" fmla="*/ 656191 w 656382"/>
                  <a:gd name="connsiteY4" fmla="*/ 709637 h 737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382" h="737332">
                    <a:moveTo>
                      <a:pt x="0" y="723863"/>
                    </a:moveTo>
                    <a:cubicBezTo>
                      <a:pt x="82648" y="659966"/>
                      <a:pt x="63021" y="749005"/>
                      <a:pt x="118411" y="628365"/>
                    </a:cubicBezTo>
                    <a:cubicBezTo>
                      <a:pt x="173801" y="507725"/>
                      <a:pt x="251442" y="-3996"/>
                      <a:pt x="332341" y="24"/>
                    </a:cubicBezTo>
                    <a:cubicBezTo>
                      <a:pt x="413240" y="4044"/>
                      <a:pt x="549829" y="534218"/>
                      <a:pt x="603804" y="652487"/>
                    </a:cubicBezTo>
                    <a:cubicBezTo>
                      <a:pt x="657779" y="770756"/>
                      <a:pt x="656985" y="740196"/>
                      <a:pt x="656191" y="709637"/>
                    </a:cubicBezTo>
                  </a:path>
                </a:pathLst>
              </a:cu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32" name="Straight Connector 31"/>
          <p:cNvCxnSpPr/>
          <p:nvPr/>
        </p:nvCxnSpPr>
        <p:spPr>
          <a:xfrm flipH="1">
            <a:off x="4848471" y="2133600"/>
            <a:ext cx="8148" cy="2074589"/>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4" name="Down Arrow 133"/>
          <p:cNvSpPr/>
          <p:nvPr/>
        </p:nvSpPr>
        <p:spPr>
          <a:xfrm rot="14501777">
            <a:off x="5526559" y="2106180"/>
            <a:ext cx="843758" cy="18068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p:cNvSpPr txBox="1"/>
              <p:nvPr/>
            </p:nvSpPr>
            <p:spPr>
              <a:xfrm>
                <a:off x="3962400" y="1524000"/>
                <a:ext cx="4876800" cy="876650"/>
              </a:xfrm>
              <a:prstGeom prst="rect">
                <a:avLst/>
              </a:prstGeom>
              <a:solidFill>
                <a:srgbClr val="FFFF00"/>
              </a:solidFill>
              <a:ln w="1905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ea typeface="Cambria Math"/>
                        </a:rPr>
                        <m:t>𝒇𝒈</m:t>
                      </m:r>
                      <m:r>
                        <a:rPr lang="en-US" b="1" i="1" smtClean="0">
                          <a:latin typeface="Cambria Math"/>
                          <a:ea typeface="Cambria Math"/>
                        </a:rPr>
                        <m:t>_</m:t>
                      </m:r>
                      <m:r>
                        <a:rPr lang="en-US" b="1" i="1" smtClean="0">
                          <a:latin typeface="Cambria Math"/>
                          <a:ea typeface="Cambria Math"/>
                        </a:rPr>
                        <m:t>𝒍𝒊𝒌𝒆𝒍𝒊𝒉𝒐𝒐𝒅</m:t>
                      </m:r>
                      <m:r>
                        <a:rPr lang="en-US" b="1" i="1" smtClean="0">
                          <a:latin typeface="Cambria Math"/>
                        </a:rPr>
                        <m:t>=</m:t>
                      </m:r>
                      <m:f>
                        <m:fPr>
                          <m:ctrlPr>
                            <a:rPr lang="en-US" b="1" i="1" smtClean="0">
                              <a:latin typeface="Cambria Math"/>
                            </a:rPr>
                          </m:ctrlPr>
                        </m:fPr>
                        <m:num>
                          <m:r>
                            <a:rPr lang="en-US" b="1" i="1" smtClean="0">
                              <a:latin typeface="Cambria Math"/>
                            </a:rPr>
                            <m:t>𝟏</m:t>
                          </m:r>
                        </m:num>
                        <m:den>
                          <m:r>
                            <a:rPr lang="en-US" b="1" i="1" smtClean="0">
                              <a:latin typeface="Cambria Math"/>
                            </a:rPr>
                            <m:t>𝑲</m:t>
                          </m:r>
                        </m:den>
                      </m:f>
                      <m:nary>
                        <m:naryPr>
                          <m:chr m:val="∑"/>
                          <m:ctrlPr>
                            <a:rPr lang="en-US" b="1" i="1" smtClean="0">
                              <a:latin typeface="Cambria Math"/>
                            </a:rPr>
                          </m:ctrlPr>
                        </m:naryPr>
                        <m:sub>
                          <m:r>
                            <m:rPr>
                              <m:brk m:alnAt="23"/>
                            </m:rPr>
                            <a:rPr lang="en-US" b="1" i="1" smtClean="0">
                              <a:latin typeface="Cambria Math"/>
                            </a:rPr>
                            <m:t>𝒌</m:t>
                          </m:r>
                          <m:r>
                            <a:rPr lang="en-US" b="1" i="1" smtClean="0">
                              <a:latin typeface="Cambria Math"/>
                            </a:rPr>
                            <m:t>=</m:t>
                          </m:r>
                          <m:r>
                            <a:rPr lang="en-US" b="1" i="1" smtClean="0">
                              <a:latin typeface="Cambria Math"/>
                            </a:rPr>
                            <m:t>𝟏</m:t>
                          </m:r>
                        </m:sub>
                        <m:sup>
                          <m:r>
                            <a:rPr lang="en-US" b="1" i="1" smtClean="0">
                              <a:latin typeface="Cambria Math"/>
                            </a:rPr>
                            <m:t>𝑲</m:t>
                          </m:r>
                        </m:sup>
                        <m:e>
                          <m:r>
                            <a:rPr lang="en-US" b="1" i="1">
                              <a:latin typeface="Cambria Math"/>
                              <a:ea typeface="Cambria Math"/>
                            </a:rPr>
                            <m:t>𝒇𝒈</m:t>
                          </m:r>
                          <m:r>
                            <a:rPr lang="en-US" b="1" i="1">
                              <a:latin typeface="Cambria Math"/>
                              <a:ea typeface="Cambria Math"/>
                            </a:rPr>
                            <m:t>_</m:t>
                          </m:r>
                          <m:r>
                            <a:rPr lang="en-US" b="1" i="1">
                              <a:latin typeface="Cambria Math"/>
                              <a:ea typeface="Cambria Math"/>
                            </a:rPr>
                            <m:t>𝒍𝒊𝒌𝒆𝒍𝒊𝒉𝒐𝒐𝒅</m:t>
                          </m:r>
                          <m:r>
                            <a:rPr lang="en-US" b="1" i="1">
                              <a:latin typeface="Cambria Math"/>
                              <a:ea typeface="Cambria Math"/>
                            </a:rPr>
                            <m:t>(</m:t>
                          </m:r>
                          <m:sSub>
                            <m:sSubPr>
                              <m:ctrlPr>
                                <a:rPr lang="en-US" b="1" i="1" smtClean="0">
                                  <a:latin typeface="Cambria Math"/>
                                  <a:ea typeface="Cambria Math"/>
                                </a:rPr>
                              </m:ctrlPr>
                            </m:sSubPr>
                            <m:e>
                              <m:r>
                                <a:rPr lang="en-US" b="1" i="1" smtClean="0">
                                  <a:latin typeface="Cambria Math"/>
                                  <a:ea typeface="Cambria Math"/>
                                </a:rPr>
                                <m:t>𝑵𝑵</m:t>
                              </m:r>
                            </m:e>
                            <m:sub>
                              <m:r>
                                <a:rPr lang="en-US" b="1" i="1" smtClean="0">
                                  <a:latin typeface="Cambria Math"/>
                                  <a:ea typeface="Cambria Math"/>
                                </a:rPr>
                                <m:t>𝒌</m:t>
                              </m:r>
                            </m:sub>
                          </m:sSub>
                          <m:r>
                            <a:rPr lang="en-US" b="1" i="1">
                              <a:latin typeface="Cambria Math"/>
                              <a:ea typeface="Cambria Math"/>
                            </a:rPr>
                            <m:t>)</m:t>
                          </m:r>
                          <m:r>
                            <m:rPr>
                              <m:nor/>
                            </m:rPr>
                            <a:rPr lang="en-US" b="1" dirty="0"/>
                            <m:t> </m:t>
                          </m:r>
                        </m:e>
                      </m:nary>
                    </m:oMath>
                  </m:oMathPara>
                </a14:m>
                <a:endParaRPr lang="en-US" b="1" dirty="0"/>
              </a:p>
            </p:txBody>
          </p:sp>
        </mc:Choice>
        <mc:Fallback xmlns="">
          <p:sp>
            <p:nvSpPr>
              <p:cNvPr id="3" name="TextBox 2"/>
              <p:cNvSpPr txBox="1">
                <a:spLocks noRot="1" noChangeAspect="1" noMove="1" noResize="1" noEditPoints="1" noAdjustHandles="1" noChangeArrowheads="1" noChangeShapeType="1" noTextEdit="1"/>
              </p:cNvSpPr>
              <p:nvPr/>
            </p:nvSpPr>
            <p:spPr>
              <a:xfrm>
                <a:off x="3962400" y="1524000"/>
                <a:ext cx="4876800" cy="876650"/>
              </a:xfrm>
              <a:prstGeom prst="rect">
                <a:avLst/>
              </a:prstGeom>
              <a:blipFill rotWithShape="1">
                <a:blip r:embed="rId14"/>
                <a:stretch>
                  <a:fillRect/>
                </a:stretch>
              </a:blipFill>
              <a:ln w="19050">
                <a:solidFill>
                  <a:srgbClr val="FF0000"/>
                </a:solid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85950207"/>
      </p:ext>
    </p:extLst>
  </p:cSld>
  <p:clrMapOvr>
    <a:masterClrMapping/>
  </p:clrMapOvr>
  <mc:AlternateContent xmlns:mc="http://schemas.openxmlformats.org/markup-compatibility/2006" xmlns:p14="http://schemas.microsoft.com/office/powerpoint/2010/main">
    <mc:Choice Requires="p14">
      <p:transition spd="slow" p14:dur="2000" advTm="4732"/>
    </mc:Choice>
    <mc:Fallback xmlns="">
      <p:transition spd="slow" advTm="47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43"/>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3345" fill="hold"/>
                                        <p:tgtEl>
                                          <p:spTgt spid="44"/>
                                        </p:tgtEl>
                                      </p:cBhvr>
                                    </p:cmd>
                                  </p:childTnLst>
                                </p:cTn>
                              </p:par>
                              <p:par>
                                <p:cTn id="22" presetID="22" presetClass="entr" presetSubtype="8"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left)">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left)">
                                      <p:cBhvr>
                                        <p:cTn id="29" dur="500"/>
                                        <p:tgtEl>
                                          <p:spTgt spid="68"/>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hidden"/>
                                      </p:to>
                                    </p:set>
                                  </p:childTnLst>
                                </p:cTn>
                              </p:par>
                              <p:par>
                                <p:cTn id="38" presetID="22" presetClass="entr" presetSubtype="8" fill="hold" grpId="0" nodeType="with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wipe(left)">
                                      <p:cBhvr>
                                        <p:cTn id="40" dur="500"/>
                                        <p:tgtEl>
                                          <p:spTgt spid="8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1" nodeType="clickEffect">
                                  <p:stCondLst>
                                    <p:cond delay="0"/>
                                  </p:stCondLst>
                                  <p:iterate type="lt">
                                    <p:tmAbs val="0"/>
                                  </p:iterate>
                                  <p:childTnLst>
                                    <p:set>
                                      <p:cBhvr>
                                        <p:cTn id="49" dur="1" fill="hold">
                                          <p:stCondLst>
                                            <p:cond delay="0"/>
                                          </p:stCondLst>
                                        </p:cTn>
                                        <p:tgtEl>
                                          <p:spTgt spid="171"/>
                                        </p:tgtEl>
                                        <p:attrNameLst>
                                          <p:attrName>style.visibility</p:attrName>
                                        </p:attrNameLst>
                                      </p:cBhvr>
                                      <p:to>
                                        <p:strVal val="visible"/>
                                      </p:to>
                                    </p:set>
                                  </p:childTnLst>
                                </p:cTn>
                              </p:par>
                              <p:par>
                                <p:cTn id="50" presetID="34" presetClass="emph" presetSubtype="0" repeatCount="2000" fill="hold" grpId="0" nodeType="withEffect">
                                  <p:stCondLst>
                                    <p:cond delay="500"/>
                                  </p:stCondLst>
                                  <p:iterate type="lt">
                                    <p:tmPct val="10000"/>
                                  </p:iterate>
                                  <p:childTnLst>
                                    <p:animMotion origin="layout" path="M 0.0 0.0 L 0.0 -0.07213" pathEditMode="relative" ptsTypes="">
                                      <p:cBhvr>
                                        <p:cTn id="51" dur="250" accel="50000" decel="50000" autoRev="1" fill="hold">
                                          <p:stCondLst>
                                            <p:cond delay="0"/>
                                          </p:stCondLst>
                                        </p:cTn>
                                        <p:tgtEl>
                                          <p:spTgt spid="171"/>
                                        </p:tgtEl>
                                        <p:attrNameLst>
                                          <p:attrName>ppt_x</p:attrName>
                                          <p:attrName>ppt_y</p:attrName>
                                        </p:attrNameLst>
                                      </p:cBhvr>
                                    </p:animMotion>
                                    <p:animRot by="1500000">
                                      <p:cBhvr>
                                        <p:cTn id="52" dur="125" fill="hold">
                                          <p:stCondLst>
                                            <p:cond delay="0"/>
                                          </p:stCondLst>
                                        </p:cTn>
                                        <p:tgtEl>
                                          <p:spTgt spid="171"/>
                                        </p:tgtEl>
                                        <p:attrNameLst>
                                          <p:attrName>r</p:attrName>
                                        </p:attrNameLst>
                                      </p:cBhvr>
                                    </p:animRot>
                                    <p:animRot by="-1500000">
                                      <p:cBhvr>
                                        <p:cTn id="53" dur="125" fill="hold">
                                          <p:stCondLst>
                                            <p:cond delay="125"/>
                                          </p:stCondLst>
                                        </p:cTn>
                                        <p:tgtEl>
                                          <p:spTgt spid="171"/>
                                        </p:tgtEl>
                                        <p:attrNameLst>
                                          <p:attrName>r</p:attrName>
                                        </p:attrNameLst>
                                      </p:cBhvr>
                                    </p:animRot>
                                    <p:animRot by="-1500000">
                                      <p:cBhvr>
                                        <p:cTn id="54" dur="125" fill="hold">
                                          <p:stCondLst>
                                            <p:cond delay="250"/>
                                          </p:stCondLst>
                                        </p:cTn>
                                        <p:tgtEl>
                                          <p:spTgt spid="171"/>
                                        </p:tgtEl>
                                        <p:attrNameLst>
                                          <p:attrName>r</p:attrName>
                                        </p:attrNameLst>
                                      </p:cBhvr>
                                    </p:animRot>
                                    <p:animRot by="1500000">
                                      <p:cBhvr>
                                        <p:cTn id="55" dur="125" fill="hold">
                                          <p:stCondLst>
                                            <p:cond delay="375"/>
                                          </p:stCondLst>
                                        </p:cTn>
                                        <p:tgtEl>
                                          <p:spTgt spid="171"/>
                                        </p:tgtEl>
                                        <p:attrNameLst>
                                          <p:attrName>r</p:attrName>
                                        </p:attrNameLst>
                                      </p:cBhvr>
                                    </p:animRot>
                                  </p:childTnLst>
                                </p:cTn>
                              </p:par>
                            </p:childTnLst>
                          </p:cTn>
                        </p:par>
                        <p:par>
                          <p:cTn id="56" fill="hold">
                            <p:stCondLst>
                              <p:cond delay="2300"/>
                            </p:stCondLst>
                            <p:childTnLst>
                              <p:par>
                                <p:cTn id="57" presetID="10" presetClass="exit" presetSubtype="0" fill="hold" grpId="2" nodeType="afterEffect">
                                  <p:stCondLst>
                                    <p:cond delay="0"/>
                                  </p:stCondLst>
                                  <p:iterate type="lt">
                                    <p:tmPct val="0"/>
                                  </p:iterate>
                                  <p:childTnLst>
                                    <p:animEffect transition="out" filter="fade">
                                      <p:cBhvr>
                                        <p:cTn id="58" dur="500"/>
                                        <p:tgtEl>
                                          <p:spTgt spid="171"/>
                                        </p:tgtEl>
                                      </p:cBhvr>
                                    </p:animEffect>
                                    <p:set>
                                      <p:cBhvr>
                                        <p:cTn id="59" dur="1" fill="hold">
                                          <p:stCondLst>
                                            <p:cond delay="499"/>
                                          </p:stCondLst>
                                        </p:cTn>
                                        <p:tgtEl>
                                          <p:spTgt spid="171"/>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childTnLst>
                          </p:cTn>
                        </p:par>
                        <p:par>
                          <p:cTn id="63" fill="hold">
                            <p:stCondLst>
                              <p:cond delay="2800"/>
                            </p:stCondLst>
                            <p:childTnLst>
                              <p:par>
                                <p:cTn id="64" presetID="10" presetClass="entr" presetSubtype="0" fill="hold" nodeType="after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fade">
                                      <p:cBhvr>
                                        <p:cTn id="66" dur="500"/>
                                        <p:tgtEl>
                                          <p:spTgt spid="85"/>
                                        </p:tgtEl>
                                      </p:cBhvr>
                                    </p:animEffect>
                                  </p:childTnLst>
                                </p:cTn>
                              </p:par>
                              <p:par>
                                <p:cTn id="67" presetID="10" presetClass="entr" presetSubtype="0" fill="hold" nodeType="withEffect">
                                  <p:stCondLst>
                                    <p:cond delay="0"/>
                                  </p:stCondLst>
                                  <p:childTnLst>
                                    <p:set>
                                      <p:cBhvr>
                                        <p:cTn id="68" dur="1" fill="hold">
                                          <p:stCondLst>
                                            <p:cond delay="0"/>
                                          </p:stCondLst>
                                        </p:cTn>
                                        <p:tgtEl>
                                          <p:spTgt spid="109"/>
                                        </p:tgtEl>
                                        <p:attrNameLst>
                                          <p:attrName>style.visibility</p:attrName>
                                        </p:attrNameLst>
                                      </p:cBhvr>
                                      <p:to>
                                        <p:strVal val="visible"/>
                                      </p:to>
                                    </p:set>
                                    <p:animEffect transition="in" filter="fade">
                                      <p:cBhvr>
                                        <p:cTn id="69" dur="500"/>
                                        <p:tgtEl>
                                          <p:spTgt spid="10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wipe(left)">
                                      <p:cBhvr>
                                        <p:cTn id="74" dur="500"/>
                                        <p:tgtEl>
                                          <p:spTgt spid="42"/>
                                        </p:tgtEl>
                                      </p:cBhvr>
                                    </p:animEffect>
                                  </p:childTnLst>
                                </p:cTn>
                              </p:par>
                              <p:par>
                                <p:cTn id="75" presetID="1" presetClass="exit" presetSubtype="0" fill="hold" grpId="1" nodeType="withEffect">
                                  <p:stCondLst>
                                    <p:cond delay="0"/>
                                  </p:stCondLst>
                                  <p:childTnLst>
                                    <p:set>
                                      <p:cBhvr>
                                        <p:cTn id="76" dur="1" fill="hold">
                                          <p:stCondLst>
                                            <p:cond delay="0"/>
                                          </p:stCondLst>
                                        </p:cTn>
                                        <p:tgtEl>
                                          <p:spTgt spid="6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wipe(up)">
                                      <p:cBhvr>
                                        <p:cTn id="81" dur="500"/>
                                        <p:tgtEl>
                                          <p:spTgt spid="32"/>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134"/>
                                        </p:tgtEl>
                                        <p:attrNameLst>
                                          <p:attrName>style.visibility</p:attrName>
                                        </p:attrNameLst>
                                      </p:cBhvr>
                                      <p:to>
                                        <p:strVal val="visible"/>
                                      </p:to>
                                    </p:set>
                                    <p:animEffect transition="in" filter="wipe(left)">
                                      <p:cBhvr>
                                        <p:cTn id="85" dur="500"/>
                                        <p:tgtEl>
                                          <p:spTgt spid="134"/>
                                        </p:tgtEl>
                                      </p:cBhvr>
                                    </p:animEffect>
                                  </p:childTnLst>
                                </p:cTn>
                              </p:par>
                            </p:childTnLst>
                          </p:cTn>
                        </p:par>
                        <p:par>
                          <p:cTn id="86" fill="hold">
                            <p:stCondLst>
                              <p:cond delay="1000"/>
                            </p:stCondLst>
                            <p:childTnLst>
                              <p:par>
                                <p:cTn id="87" presetID="1" presetClass="entr" presetSubtype="0" fill="hold" grpId="0" nodeType="afterEffect">
                                  <p:stCondLst>
                                    <p:cond delay="500"/>
                                  </p:stCondLst>
                                  <p:childTnLst>
                                    <p:set>
                                      <p:cBhvr>
                                        <p:cTn id="88" dur="1" fill="hold">
                                          <p:stCondLst>
                                            <p:cond delay="0"/>
                                          </p:stCondLst>
                                        </p:cTn>
                                        <p:tgtEl>
                                          <p:spTgt spid="135"/>
                                        </p:tgtEl>
                                        <p:attrNameLst>
                                          <p:attrName>style.visibility</p:attrName>
                                        </p:attrNameLst>
                                      </p:cBhvr>
                                      <p:to>
                                        <p:strVal val="visible"/>
                                      </p:to>
                                    </p:set>
                                  </p:childTnLst>
                                </p:cTn>
                              </p:par>
                              <p:par>
                                <p:cTn id="89" presetID="1" presetClass="entr" presetSubtype="0" fill="hold" nodeType="withEffect">
                                  <p:stCondLst>
                                    <p:cond delay="5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mediacall" presetSubtype="0" fill="hold" nodeType="withEffect">
                                  <p:stCondLst>
                                    <p:cond delay="500"/>
                                  </p:stCondLst>
                                  <p:childTnLst>
                                    <p:cmd type="call" cmd="playFrom(0.0)">
                                      <p:cBhvr>
                                        <p:cTn id="92" dur="12083"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3" repeatCount="indefinite" fill="hold" display="0">
                  <p:stCondLst>
                    <p:cond delay="indefinite"/>
                  </p:stCondLst>
                  <p:endCondLst>
                    <p:cond evt="onNext" delay="0">
                      <p:tgtEl>
                        <p:sldTgt/>
                      </p:tgtEl>
                    </p:cond>
                  </p:endCondLst>
                </p:cTn>
                <p:tgtEl>
                  <p:spTgt spid="44"/>
                </p:tgtEl>
              </p:cMediaNode>
            </p:video>
            <p:video>
              <p:cMediaNode vol="80000">
                <p:cTn id="94" repeatCount="indefinite" fill="hold" display="0">
                  <p:stCondLst>
                    <p:cond delay="indefinite"/>
                  </p:stCondLst>
                </p:cTn>
                <p:tgtEl>
                  <p:spTgt spid="33"/>
                </p:tgtEl>
              </p:cMediaNode>
            </p:video>
          </p:childTnLst>
        </p:cTn>
      </p:par>
    </p:tnLst>
    <p:bldLst>
      <p:bldP spid="2" grpId="0"/>
      <p:bldP spid="2" grpId="1"/>
      <p:bldP spid="43" grpId="0"/>
      <p:bldP spid="29" grpId="0" animBg="1"/>
      <p:bldP spid="68" grpId="0" animBg="1"/>
      <p:bldP spid="68" grpId="1" animBg="1"/>
      <p:bldP spid="84" grpId="0"/>
      <p:bldP spid="135" grpId="0"/>
      <p:bldP spid="171" grpId="0"/>
      <p:bldP spid="171" grpId="1"/>
      <p:bldP spid="171" grpId="2"/>
      <p:bldP spid="134" grpId="0" animBg="1"/>
      <p:bldP spid="3" grpId="0" animBg="1"/>
      <p:bldP spid="3" grpId="1" animBg="1"/>
    </p:bldLst>
  </p:timing>
  <p:extLst mod="1">
    <p:ext uri="{E180D4A7-C9FB-4DFB-919C-405C955672EB}">
      <p14:showEvtLst xmlns:p14="http://schemas.microsoft.com/office/powerpoint/2010/main">
        <p14:playEvt time="1652" objId="44"/>
        <p14:stopEvt time="1869" objId="44"/>
        <p14:playEvt time="4512" objId="33"/>
        <p14:stopEvt time="4732" objId="3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4.1|9.5"/>
</p:tagLst>
</file>

<file path=ppt/tags/tag10.xml><?xml version="1.0" encoding="utf-8"?>
<p:tagLst xmlns:a="http://schemas.openxmlformats.org/drawingml/2006/main" xmlns:r="http://schemas.openxmlformats.org/officeDocument/2006/relationships" xmlns:p="http://schemas.openxmlformats.org/presentationml/2006/main">
  <p:tag name="TIMING" val="|2.1|12.2|16.2"/>
</p:tagLst>
</file>

<file path=ppt/tags/tag11.xml><?xml version="1.0" encoding="utf-8"?>
<p:tagLst xmlns:a="http://schemas.openxmlformats.org/drawingml/2006/main" xmlns:r="http://schemas.openxmlformats.org/officeDocument/2006/relationships" xmlns:p="http://schemas.openxmlformats.org/presentationml/2006/main">
  <p:tag name="TIMING" val="|2.9|9.2"/>
</p:tagLst>
</file>

<file path=ppt/tags/tag12.xml><?xml version="1.0" encoding="utf-8"?>
<p:tagLst xmlns:a="http://schemas.openxmlformats.org/drawingml/2006/main" xmlns:r="http://schemas.openxmlformats.org/officeDocument/2006/relationships" xmlns:p="http://schemas.openxmlformats.org/presentationml/2006/main">
  <p:tag name="TIMING" val="|2.9|9.2"/>
</p:tagLst>
</file>

<file path=ppt/tags/tag13.xml><?xml version="1.0" encoding="utf-8"?>
<p:tagLst xmlns:a="http://schemas.openxmlformats.org/drawingml/2006/main" xmlns:r="http://schemas.openxmlformats.org/officeDocument/2006/relationships" xmlns:p="http://schemas.openxmlformats.org/presentationml/2006/main">
  <p:tag name="TIMING" val="|5.7|5.3|3.6|3.9|3.5|4.7|12.5"/>
</p:tagLst>
</file>

<file path=ppt/tags/tag2.xml><?xml version="1.0" encoding="utf-8"?>
<p:tagLst xmlns:a="http://schemas.openxmlformats.org/drawingml/2006/main" xmlns:r="http://schemas.openxmlformats.org/officeDocument/2006/relationships" xmlns:p="http://schemas.openxmlformats.org/presentationml/2006/main">
  <p:tag name="TIMING" val="|7.8|4|10.9|5.4|10.2|3.7|0.8|3.6|11.2"/>
</p:tagLst>
</file>

<file path=ppt/tags/tag3.xml><?xml version="1.0" encoding="utf-8"?>
<p:tagLst xmlns:a="http://schemas.openxmlformats.org/drawingml/2006/main" xmlns:r="http://schemas.openxmlformats.org/officeDocument/2006/relationships" xmlns:p="http://schemas.openxmlformats.org/presentationml/2006/main">
  <p:tag name="TIMING" val="|7.8|4|10.9|5.4|10.2|3.7|0.8|3.6|11.2"/>
</p:tagLst>
</file>

<file path=ppt/tags/tag4.xml><?xml version="1.0" encoding="utf-8"?>
<p:tagLst xmlns:a="http://schemas.openxmlformats.org/drawingml/2006/main" xmlns:r="http://schemas.openxmlformats.org/officeDocument/2006/relationships" xmlns:p="http://schemas.openxmlformats.org/presentationml/2006/main">
  <p:tag name="TIMING" val="|4.3|1.6|3.4|1.1|2.7|3.1|3.1|10|30.9|12|3"/>
</p:tagLst>
</file>

<file path=ppt/tags/tag5.xml><?xml version="1.0" encoding="utf-8"?>
<p:tagLst xmlns:a="http://schemas.openxmlformats.org/drawingml/2006/main" xmlns:r="http://schemas.openxmlformats.org/officeDocument/2006/relationships" xmlns:p="http://schemas.openxmlformats.org/presentationml/2006/main">
  <p:tag name="TIMING" val="|4.3|1.6|3.4|1.1|2.7|3.1|3.1|10|30.9|12|3"/>
</p:tagLst>
</file>

<file path=ppt/tags/tag6.xml><?xml version="1.0" encoding="utf-8"?>
<p:tagLst xmlns:a="http://schemas.openxmlformats.org/drawingml/2006/main" xmlns:r="http://schemas.openxmlformats.org/officeDocument/2006/relationships" xmlns:p="http://schemas.openxmlformats.org/presentationml/2006/main">
  <p:tag name="TIMING" val="|5.5|3.3|4.7"/>
</p:tagLst>
</file>

<file path=ppt/tags/tag7.xml><?xml version="1.0" encoding="utf-8"?>
<p:tagLst xmlns:a="http://schemas.openxmlformats.org/drawingml/2006/main" xmlns:r="http://schemas.openxmlformats.org/officeDocument/2006/relationships" xmlns:p="http://schemas.openxmlformats.org/presentationml/2006/main">
  <p:tag name="TIMING" val="|4.1|4.2|15.8|3.5"/>
</p:tagLst>
</file>

<file path=ppt/tags/tag8.xml><?xml version="1.0" encoding="utf-8"?>
<p:tagLst xmlns:a="http://schemas.openxmlformats.org/drawingml/2006/main" xmlns:r="http://schemas.openxmlformats.org/officeDocument/2006/relationships" xmlns:p="http://schemas.openxmlformats.org/presentationml/2006/main">
  <p:tag name="TIMING" val="|0.9|0.4|0.2|0.2|0.6|1.1|0.1|0.4"/>
</p:tagLst>
</file>

<file path=ppt/tags/tag9.xml><?xml version="1.0" encoding="utf-8"?>
<p:tagLst xmlns:a="http://schemas.openxmlformats.org/drawingml/2006/main" xmlns:r="http://schemas.openxmlformats.org/officeDocument/2006/relationships" xmlns:p="http://schemas.openxmlformats.org/presentationml/2006/main">
  <p:tag name="TIMING" val="|3.9|3.7|2|12.1|13.5|27.6|9.1|1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53867</TotalTime>
  <Words>1092</Words>
  <Application>Microsoft Office PowerPoint</Application>
  <PresentationFormat>‫הצגה על המסך (4:3)</PresentationFormat>
  <Paragraphs>239</Paragraphs>
  <Slides>22</Slides>
  <Notes>12</Notes>
  <HiddenSlides>1</HiddenSlides>
  <MMClips>26</MMClips>
  <ScaleCrop>false</ScaleCrop>
  <HeadingPairs>
    <vt:vector size="4" baseType="variant">
      <vt:variant>
        <vt:lpstr>ערכת נושא</vt:lpstr>
      </vt:variant>
      <vt:variant>
        <vt:i4>1</vt:i4>
      </vt:variant>
      <vt:variant>
        <vt:lpstr>כותרות שקופיות</vt:lpstr>
      </vt:variant>
      <vt:variant>
        <vt:i4>22</vt:i4>
      </vt:variant>
    </vt:vector>
  </HeadingPairs>
  <TitlesOfParts>
    <vt:vector size="23" baseType="lpstr">
      <vt:lpstr>Office Theme</vt:lpstr>
      <vt:lpstr>Video Segmentation by Non-Local  Consensus Voting</vt:lpstr>
      <vt:lpstr>Goal: Segment video into fg\bg</vt:lpstr>
      <vt:lpstr>Previous Work</vt:lpstr>
      <vt:lpstr>מצגת של PowerPoint</vt:lpstr>
      <vt:lpstr>מצגת של PowerPoint</vt:lpstr>
      <vt:lpstr>מצגת של PowerPoint</vt:lpstr>
      <vt:lpstr>Step 1: Video Representation</vt:lpstr>
      <vt:lpstr>Step 2: Graph Construction</vt:lpstr>
      <vt:lpstr>Step 3: Initialize Fg likelihood votes</vt:lpstr>
      <vt:lpstr>מצגת של PowerPoint</vt:lpstr>
      <vt:lpstr>Initializing the fg likelihood votes</vt:lpstr>
      <vt:lpstr>Experiments</vt:lpstr>
      <vt:lpstr>Experiments</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Segmentation  by Non-Local  Consensus Voting</dc:title>
  <dc:creator>Alon Faktor</dc:creator>
  <cp:lastModifiedBy>Alonim</cp:lastModifiedBy>
  <cp:revision>590</cp:revision>
  <dcterms:created xsi:type="dcterms:W3CDTF">2014-06-16T06:36:17Z</dcterms:created>
  <dcterms:modified xsi:type="dcterms:W3CDTF">2014-10-06T19:28:31Z</dcterms:modified>
</cp:coreProperties>
</file>